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7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9" r:id="rId13"/>
    <p:sldId id="265" r:id="rId14"/>
    <p:sldId id="266" r:id="rId15"/>
    <p:sldId id="267" r:id="rId16"/>
    <p:sldId id="268" r:id="rId17"/>
    <p:sldId id="261" r:id="rId18"/>
    <p:sldId id="26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46" autoAdjust="0"/>
  </p:normalViewPr>
  <p:slideViewPr>
    <p:cSldViewPr snapToGrid="0">
      <p:cViewPr varScale="1">
        <p:scale>
          <a:sx n="58" d="100"/>
          <a:sy n="58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040FC-E244-438D-B8E4-6A14B2192567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AB52D-41BA-4261-8855-E66817BCF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0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知识角</a:t>
            </a:r>
            <a:r>
              <a:rPr lang="en-US" altLang="zh-CN" dirty="0"/>
              <a:t>】</a:t>
            </a:r>
            <a:r>
              <a:rPr lang="zh-CN" altLang="en-US" dirty="0"/>
              <a:t>：点击“知识角”按钮后，打开网页上的知识角模块，链接地址为：</a:t>
            </a:r>
            <a:r>
              <a:rPr lang="en-US" altLang="zh-CN" dirty="0"/>
              <a:t>http://steelsim.ssis.suda.edu.cn/exp/page/knowledge/1.html</a:t>
            </a:r>
          </a:p>
          <a:p>
            <a:r>
              <a:rPr lang="en-US" altLang="zh-CN" dirty="0"/>
              <a:t>【</a:t>
            </a:r>
            <a:r>
              <a:rPr lang="zh-CN" altLang="en-US" dirty="0"/>
              <a:t>在线求助</a:t>
            </a:r>
            <a:r>
              <a:rPr lang="en-US" altLang="zh-CN" dirty="0"/>
              <a:t>】</a:t>
            </a:r>
            <a:r>
              <a:rPr lang="zh-CN" altLang="en-US" dirty="0"/>
              <a:t>：点击“在线求助”按钮后，弹出悬浮窗，显示：“本实验项目由苏州大学提供教学支持服务，如果您再学习过程中遇到困难，请联系您的课程顾问：胡绍岩，</a:t>
            </a:r>
            <a:r>
              <a:rPr lang="en-US" altLang="zh-CN" dirty="0"/>
              <a:t>13439361912</a:t>
            </a:r>
            <a:r>
              <a:rPr lang="zh-CN" altLang="en-US" dirty="0"/>
              <a:t>”</a:t>
            </a:r>
            <a:endParaRPr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实验背景</a:t>
            </a:r>
            <a:r>
              <a:rPr lang="en-US" altLang="zh-CN" dirty="0"/>
              <a:t>】</a:t>
            </a:r>
            <a:r>
              <a:rPr lang="zh-CN" altLang="en-US" dirty="0"/>
              <a:t>：原来的“实验简介”的内容。</a:t>
            </a:r>
            <a:endParaRPr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教学目标</a:t>
            </a:r>
            <a:r>
              <a:rPr lang="en-US" altLang="zh-CN" dirty="0"/>
              <a:t>】</a:t>
            </a:r>
            <a:r>
              <a:rPr lang="zh-CN" altLang="en-US" dirty="0"/>
              <a:t>：原来的“考核要求”的内容。</a:t>
            </a:r>
            <a:endParaRPr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理论指导</a:t>
            </a:r>
            <a:r>
              <a:rPr lang="en-US" altLang="zh-CN" dirty="0"/>
              <a:t>】</a:t>
            </a:r>
            <a:r>
              <a:rPr lang="zh-CN" altLang="en-US" dirty="0"/>
              <a:t>：原来的“理论指导”的内容。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008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冶炼参数设计</a:t>
            </a:r>
            <a:r>
              <a:rPr lang="en-US" altLang="zh-CN" dirty="0"/>
              <a:t>】</a:t>
            </a:r>
            <a:r>
              <a:rPr lang="zh-CN" altLang="en-US" dirty="0"/>
              <a:t>：理论计算值设置成空白表格，由学生自主计算填写。表格下方按钮改成</a:t>
            </a:r>
            <a:r>
              <a:rPr lang="en-US" altLang="zh-CN" dirty="0"/>
              <a:t>【</a:t>
            </a:r>
            <a:r>
              <a:rPr lang="zh-CN" altLang="en-US" dirty="0"/>
              <a:t>数据校核</a:t>
            </a:r>
            <a:r>
              <a:rPr lang="en-US" altLang="zh-CN" dirty="0"/>
              <a:t>】【</a:t>
            </a:r>
            <a:r>
              <a:rPr lang="zh-CN" altLang="en-US" dirty="0"/>
              <a:t>返回查验</a:t>
            </a:r>
            <a:r>
              <a:rPr lang="en-US" altLang="zh-CN" dirty="0"/>
              <a:t>】</a:t>
            </a:r>
            <a:r>
              <a:rPr lang="zh-CN" altLang="en-US" dirty="0"/>
              <a:t>。学生输入参数后，点击</a:t>
            </a:r>
            <a:r>
              <a:rPr lang="en-US" altLang="zh-CN" dirty="0"/>
              <a:t>【</a:t>
            </a:r>
            <a:r>
              <a:rPr lang="zh-CN" altLang="en-US" dirty="0"/>
              <a:t>数据校核</a:t>
            </a:r>
            <a:r>
              <a:rPr lang="en-US" altLang="zh-CN" dirty="0"/>
              <a:t>】</a:t>
            </a:r>
            <a:r>
              <a:rPr lang="zh-CN" altLang="en-US" dirty="0"/>
              <a:t>，学生输入值在理论计算值的</a:t>
            </a:r>
            <a:r>
              <a:rPr lang="en-US" altLang="zh-CN" dirty="0"/>
              <a:t>80%-120%</a:t>
            </a:r>
            <a:r>
              <a:rPr lang="zh-CN" altLang="en-US" dirty="0"/>
              <a:t>之间，即认为正确；如果超出上述范围，则相应表格呈现红色，同时弹窗显示“表中数值输入有误，请重新核算！”，学生可以点击</a:t>
            </a:r>
            <a:r>
              <a:rPr lang="en-US" altLang="zh-CN" dirty="0"/>
              <a:t>【</a:t>
            </a:r>
            <a:r>
              <a:rPr lang="zh-CN" altLang="en-US" dirty="0"/>
              <a:t>返回查验</a:t>
            </a:r>
            <a:r>
              <a:rPr lang="en-US" altLang="zh-CN" dirty="0"/>
              <a:t>】</a:t>
            </a:r>
            <a:r>
              <a:rPr lang="zh-CN" altLang="en-US" dirty="0"/>
              <a:t>按钮返回理论计算步骤，查看计算公式；如果全部数值都输入正确，则弹窗显示“冶炼参数计算正确，可以进入‘实训炼钢模块’ ，计算结果可在‘帮助’中查看”。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920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第一页标题是“供氧制度设计”，下方表格由学生填写氧枪操作制度，右边的“加号”和“减号”用于增加或减少行数。右上方的</a:t>
            </a:r>
            <a:r>
              <a:rPr lang="en-US" altLang="zh-CN" dirty="0"/>
              <a:t>【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dirty="0"/>
              <a:t>】</a:t>
            </a:r>
            <a:r>
              <a:rPr lang="zh-CN" altLang="en-US" dirty="0"/>
              <a:t>为帮助按钮，点击</a:t>
            </a:r>
            <a:r>
              <a:rPr lang="en-US" altLang="zh-CN" dirty="0"/>
              <a:t>【</a:t>
            </a:r>
            <a:r>
              <a:rPr lang="zh-CN" altLang="en-US" dirty="0"/>
              <a:t>？</a:t>
            </a:r>
            <a:r>
              <a:rPr lang="en-US" altLang="zh-CN" dirty="0"/>
              <a:t>】</a:t>
            </a:r>
            <a:r>
              <a:rPr lang="zh-CN" altLang="en-US" dirty="0"/>
              <a:t>出现弹窗，弹窗内容包括：</a:t>
            </a:r>
            <a:r>
              <a:rPr lang="zh-CN" altLang="en-US" dirty="0">
                <a:sym typeface="Wingdings" panose="05000000000000000000" pitchFamily="2" charset="2"/>
              </a:rPr>
              <a:t>（</a:t>
            </a:r>
            <a:r>
              <a:rPr lang="en-US" altLang="zh-CN" dirty="0">
                <a:sym typeface="Wingdings" panose="05000000000000000000" pitchFamily="2" charset="2"/>
              </a:rPr>
              <a:t>1</a:t>
            </a:r>
            <a:r>
              <a:rPr lang="zh-CN" altLang="en-US" dirty="0">
                <a:sym typeface="Wingdings" panose="05000000000000000000" pitchFamily="2" charset="2"/>
              </a:rPr>
              <a:t>）表格填写说明（文本后续发给你们）；（</a:t>
            </a:r>
            <a:r>
              <a:rPr lang="en-US" altLang="zh-CN" dirty="0">
                <a:sym typeface="Wingdings" panose="05000000000000000000" pitchFamily="2" charset="2"/>
              </a:rPr>
              <a:t>2</a:t>
            </a:r>
            <a:r>
              <a:rPr lang="zh-CN" altLang="en-US" dirty="0">
                <a:sym typeface="Wingdings" panose="05000000000000000000" pitchFamily="2" charset="2"/>
              </a:rPr>
              <a:t>）供氧制度设计 注意事项（文本后续发给你们）；（</a:t>
            </a:r>
            <a:r>
              <a:rPr lang="en-US" altLang="zh-CN" dirty="0">
                <a:sym typeface="Wingdings" panose="05000000000000000000" pitchFamily="2" charset="2"/>
              </a:rPr>
              <a:t>3</a:t>
            </a:r>
            <a:r>
              <a:rPr lang="zh-CN" altLang="en-US" dirty="0">
                <a:sym typeface="Wingdings" panose="05000000000000000000" pitchFamily="2" charset="2"/>
              </a:rPr>
              <a:t>）冶炼参数计算 得到的计算结果，以表格形式呈现。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250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第二页标题是“造渣制度设计”，下方表格由学生填写造渣操作制度，右边的“加号”和“减号”用于增加或减少行数。右上方的</a:t>
            </a:r>
            <a:r>
              <a:rPr lang="en-US" altLang="zh-CN" dirty="0"/>
              <a:t>【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dirty="0"/>
              <a:t>】</a:t>
            </a:r>
            <a:r>
              <a:rPr lang="zh-CN" altLang="en-US" dirty="0"/>
              <a:t>为帮助按钮，点击</a:t>
            </a:r>
            <a:r>
              <a:rPr lang="en-US" altLang="zh-CN" dirty="0"/>
              <a:t>【</a:t>
            </a:r>
            <a:r>
              <a:rPr lang="zh-CN" altLang="en-US" dirty="0"/>
              <a:t>？</a:t>
            </a:r>
            <a:r>
              <a:rPr lang="en-US" altLang="zh-CN" dirty="0"/>
              <a:t>】</a:t>
            </a:r>
            <a:r>
              <a:rPr lang="zh-CN" altLang="en-US" dirty="0"/>
              <a:t>出现弹窗，弹窗内容包括：</a:t>
            </a:r>
            <a:r>
              <a:rPr lang="zh-CN" altLang="en-US" dirty="0">
                <a:sym typeface="Wingdings" panose="05000000000000000000" pitchFamily="2" charset="2"/>
              </a:rPr>
              <a:t>（</a:t>
            </a:r>
            <a:r>
              <a:rPr lang="en-US" altLang="zh-CN" dirty="0">
                <a:sym typeface="Wingdings" panose="05000000000000000000" pitchFamily="2" charset="2"/>
              </a:rPr>
              <a:t>1</a:t>
            </a:r>
            <a:r>
              <a:rPr lang="zh-CN" altLang="en-US" dirty="0">
                <a:sym typeface="Wingdings" panose="05000000000000000000" pitchFamily="2" charset="2"/>
              </a:rPr>
              <a:t>）表格填写说明（文本后续发给你们）；（</a:t>
            </a:r>
            <a:r>
              <a:rPr lang="en-US" altLang="zh-CN" dirty="0">
                <a:sym typeface="Wingdings" panose="05000000000000000000" pitchFamily="2" charset="2"/>
              </a:rPr>
              <a:t>2</a:t>
            </a:r>
            <a:r>
              <a:rPr lang="zh-CN" altLang="en-US" dirty="0">
                <a:sym typeface="Wingdings" panose="05000000000000000000" pitchFamily="2" charset="2"/>
              </a:rPr>
              <a:t>）造渣制度设计 注意事项（文本后续发给你们）；（</a:t>
            </a:r>
            <a:r>
              <a:rPr lang="en-US" altLang="zh-CN" dirty="0">
                <a:sym typeface="Wingdings" panose="05000000000000000000" pitchFamily="2" charset="2"/>
              </a:rPr>
              <a:t>3</a:t>
            </a:r>
            <a:r>
              <a:rPr lang="zh-CN" altLang="en-US" dirty="0">
                <a:sym typeface="Wingdings" panose="05000000000000000000" pitchFamily="2" charset="2"/>
              </a:rPr>
              <a:t>）冶炼参数计算 得到的计算结果，以表格形式呈现。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135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第三页标题是“底吹制度设计”，下方表格由学生填写底吹操作制度，右边的“加号”和“减号”用于增加或减少行数。右上方的</a:t>
            </a:r>
            <a:r>
              <a:rPr lang="en-US" altLang="zh-CN" dirty="0"/>
              <a:t>【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dirty="0"/>
              <a:t>】</a:t>
            </a:r>
            <a:r>
              <a:rPr lang="zh-CN" altLang="en-US" dirty="0"/>
              <a:t>为帮助按钮，点击</a:t>
            </a:r>
            <a:r>
              <a:rPr lang="en-US" altLang="zh-CN" dirty="0"/>
              <a:t>【</a:t>
            </a:r>
            <a:r>
              <a:rPr lang="zh-CN" altLang="en-US" dirty="0"/>
              <a:t>？</a:t>
            </a:r>
            <a:r>
              <a:rPr lang="en-US" altLang="zh-CN" dirty="0"/>
              <a:t>】</a:t>
            </a:r>
            <a:r>
              <a:rPr lang="zh-CN" altLang="en-US" dirty="0"/>
              <a:t>出现弹窗，弹窗内容包括：</a:t>
            </a:r>
            <a:r>
              <a:rPr lang="zh-CN" altLang="en-US" dirty="0">
                <a:sym typeface="Wingdings" panose="05000000000000000000" pitchFamily="2" charset="2"/>
              </a:rPr>
              <a:t>（</a:t>
            </a:r>
            <a:r>
              <a:rPr lang="en-US" altLang="zh-CN" dirty="0">
                <a:sym typeface="Wingdings" panose="05000000000000000000" pitchFamily="2" charset="2"/>
              </a:rPr>
              <a:t>1</a:t>
            </a:r>
            <a:r>
              <a:rPr lang="zh-CN" altLang="en-US" dirty="0">
                <a:sym typeface="Wingdings" panose="05000000000000000000" pitchFamily="2" charset="2"/>
              </a:rPr>
              <a:t>）表格填写说明（文本后续发给你们）；（</a:t>
            </a:r>
            <a:r>
              <a:rPr lang="en-US" altLang="zh-CN" dirty="0">
                <a:sym typeface="Wingdings" panose="05000000000000000000" pitchFamily="2" charset="2"/>
              </a:rPr>
              <a:t>2</a:t>
            </a:r>
            <a:r>
              <a:rPr lang="zh-CN" altLang="en-US" dirty="0">
                <a:sym typeface="Wingdings" panose="05000000000000000000" pitchFamily="2" charset="2"/>
              </a:rPr>
              <a:t>）底吹制度设计 注意事项（文本后续发给你们）；（</a:t>
            </a:r>
            <a:r>
              <a:rPr lang="en-US" altLang="zh-CN" dirty="0">
                <a:sym typeface="Wingdings" panose="05000000000000000000" pitchFamily="2" charset="2"/>
              </a:rPr>
              <a:t>3</a:t>
            </a:r>
            <a:r>
              <a:rPr lang="zh-CN" altLang="en-US" dirty="0">
                <a:sym typeface="Wingdings" panose="05000000000000000000" pitchFamily="2" charset="2"/>
              </a:rPr>
              <a:t>）冶炼参数计算 得到的计算结果，以表格形式呈现。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573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315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）按照预设参数自动吹炼；（</a:t>
            </a:r>
            <a:r>
              <a:rPr lang="en-US" altLang="zh-CN" dirty="0"/>
              <a:t>2</a:t>
            </a:r>
            <a:r>
              <a:rPr lang="zh-CN" altLang="en-US" dirty="0"/>
              <a:t>）介质消耗中的“参考值”是学生计算值，不是后台计算值，需注意；（</a:t>
            </a:r>
            <a:r>
              <a:rPr lang="en-US" altLang="zh-CN" dirty="0"/>
              <a:t>3</a:t>
            </a:r>
            <a:r>
              <a:rPr lang="zh-CN" altLang="en-US" dirty="0"/>
              <a:t>）在“钢水成分温度预测”图中，标注目标成分和温度所在的区域，帮助学生判断冶炼终点；或者再附近区域添加提示框，提示学生目标成分是多少，目标温度是多少；（</a:t>
            </a:r>
            <a:r>
              <a:rPr lang="en-US" altLang="zh-CN" dirty="0"/>
              <a:t>4</a:t>
            </a:r>
            <a:r>
              <a:rPr lang="zh-CN" altLang="en-US" dirty="0"/>
              <a:t>）将“氧枪操作”、“造渣操作”、“底吹操作”的按钮与“出钢”、“合金化操作”按钮的图标样式予以区分，因为“出钢”“合金化操作”是需要学生点击的，其余不需要；（</a:t>
            </a:r>
            <a:r>
              <a:rPr lang="en-US" altLang="zh-CN" dirty="0"/>
              <a:t>5</a:t>
            </a:r>
            <a:r>
              <a:rPr lang="zh-CN" altLang="en-US" dirty="0"/>
              <a:t>）溅渣护炉操作和以前一样，出钢结束后提醒开始溅渣护炉，学生自主设定氮气流量和枪位即可。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实验报告和实验评价，怎么对接？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73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转炉设备认知</a:t>
            </a:r>
            <a:r>
              <a:rPr lang="en-US" altLang="zh-CN" dirty="0"/>
              <a:t>】</a:t>
            </a:r>
            <a:r>
              <a:rPr lang="zh-CN" altLang="en-US" dirty="0"/>
              <a:t>：和之前一样，保持不变。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71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冶炼参数设计</a:t>
            </a:r>
            <a:r>
              <a:rPr lang="en-US" altLang="zh-CN" dirty="0"/>
              <a:t>】</a:t>
            </a:r>
            <a:r>
              <a:rPr lang="zh-CN" altLang="en-US" dirty="0"/>
              <a:t>：基本延续原本的“实验系统”中的内容，这一页不需要修改。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冶炼参数设计</a:t>
            </a:r>
            <a:r>
              <a:rPr lang="en-US" altLang="zh-CN" dirty="0"/>
              <a:t>】</a:t>
            </a:r>
            <a:r>
              <a:rPr lang="zh-CN" altLang="en-US" dirty="0"/>
              <a:t>：当鼠标放在待选区的图标上时，显示工艺简介。鼠标放在“转炉炼钢”图标时，显示“脱碳、脱磷、升温，将铁水冶炼成粗质钢水”。鼠标放在“铁水预处理”图标时，显示“对铁水进行预处理，脱除铁水中的硫”。鼠标放在“钢包炉精炼”图标时，显示“对粗质钢水进行深度脱硫处理”。鼠标放在“真空精炼”图标时，显示“对钢水进行脱氮、脱氢，或者深度脱碳”。鼠标放在“连铸”图标时，显示“将成分合格的钢水连续浇铸成为钢坯”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923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冶炼参数设计</a:t>
            </a:r>
            <a:r>
              <a:rPr lang="en-US" altLang="zh-CN" dirty="0"/>
              <a:t>】</a:t>
            </a:r>
            <a:r>
              <a:rPr lang="zh-CN" altLang="en-US" dirty="0"/>
              <a:t>：这一页，待选废钢缺少文字标注，从左到右分别是“重型废钢”、“轻型废钢”、“打包废钢”。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83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冶炼参数设计</a:t>
            </a:r>
            <a:r>
              <a:rPr lang="en-US" altLang="zh-CN" dirty="0"/>
              <a:t>】</a:t>
            </a:r>
            <a:r>
              <a:rPr lang="zh-CN" altLang="en-US" dirty="0"/>
              <a:t>：这一页无需修改。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407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冶炼参数设计</a:t>
            </a:r>
            <a:r>
              <a:rPr lang="en-US" altLang="zh-CN" dirty="0"/>
              <a:t>】</a:t>
            </a:r>
            <a:r>
              <a:rPr lang="zh-CN" altLang="en-US" dirty="0"/>
              <a:t>：这一页无需修改。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742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989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B52D-41BA-4261-8855-E66817BCF6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81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138B4-244F-4FC7-A341-64AA5E77B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F05F14E-E92D-403F-AB87-9263E68C6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97D966-1E1F-4C5C-9BAB-6E216DBB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B6E2-EBCC-424B-8C39-16B888C569B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5A4447-3A84-4331-92E4-8AA97682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6630FE-40BB-41A0-A418-ECEE69C0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39B7-F3B1-49C1-837B-BBFFB173D9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48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49E19-955E-4925-BE5A-FF518D55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E51AE5-AD18-48D8-8B79-9B56D02D5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B29117-52A5-4F16-A304-907EF951E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B6E2-EBCC-424B-8C39-16B888C569B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E7B9A9-0E11-46FC-84D1-9D1BE225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8D89FD-71A1-4EBE-AF57-8CA232A9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39B7-F3B1-49C1-837B-BBFFB173D9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90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F16D009-3073-4038-A523-A8039D0F5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7CB3DE-9561-4671-98FC-D7505DD01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FBDD2E-1174-4A3C-8C26-36820EF5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B6E2-EBCC-424B-8C39-16B888C569B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C7EB01-172B-4C09-A0E2-C00FE237F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58FFEC-9518-4364-B8BB-E561E3D8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39B7-F3B1-49C1-837B-BBFFB173D9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91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067CD-2296-4DC4-929A-D950131C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4B054C-1668-476E-A0FA-91F4E44F9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78E3E7-7601-4503-8C34-3E4BF4FA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B6E2-EBCC-424B-8C39-16B888C569B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1A463F-38A5-480F-9C57-E1BACDE4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2D9011-A71D-429D-AE1A-53A89522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39B7-F3B1-49C1-837B-BBFFB173D9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33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624E9-FCBE-41D6-B1FC-648DCAA6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620861-5DFC-4494-B1B2-7CE80DD91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1AFBE5-CAA5-4006-BE96-330F8EBA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B6E2-EBCC-424B-8C39-16B888C569B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44B659-6C77-4C04-8C34-44AD2369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F7B261-AD43-45BC-9E38-CA5AD8E1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39B7-F3B1-49C1-837B-BBFFB173D9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47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139F7-4F65-4BA6-ADCA-DDEA93BB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16B733-E2D7-4F2F-8BCB-2942BF220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3E0AE9-419B-4B4B-A4EC-64630ECCA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511DF4-B0CC-42BE-9ACB-18022E27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B6E2-EBCC-424B-8C39-16B888C569B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DB17EE-5310-4FCE-9338-A97ECED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38CFB2-CBED-4CF8-BEF1-8883DB08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39B7-F3B1-49C1-837B-BBFFB173D9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42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5A13D-B259-4433-AEF1-8888F3F7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263621-5CE6-45EF-8F94-C65D85B29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EBAA49-8D0E-44F8-9957-FA86EF168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053B87-7781-4E40-9546-25AEB3C36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080BA2B-00F9-40CD-A0C3-5883454C5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7792AA-9202-463B-996A-880B105F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B6E2-EBCC-424B-8C39-16B888C569B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EA4C8A-DE31-4694-B880-7F378FAE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3A066A0-60F9-44EE-A824-CEC4674B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39B7-F3B1-49C1-837B-BBFFB173D9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9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5EF76B-41A7-485F-B860-6E8EDF70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81CB4C-6382-4070-9935-39D4796E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B6E2-EBCC-424B-8C39-16B888C569B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B473E1-FC29-4C33-9886-92C8E125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E3088B-F61D-4B47-BDFD-B4E28D88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39B7-F3B1-49C1-837B-BBFFB173D9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8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9E83572-186F-430F-A02B-911B91F3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B6E2-EBCC-424B-8C39-16B888C569B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841E80-60B4-42D2-AC43-D86B8DAF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0A877D-C28F-4E00-B459-5A67833B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39B7-F3B1-49C1-837B-BBFFB173D9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56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97FC26-43E3-40B0-9139-44CB268E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487644-1FE2-4D90-83A1-4B223816B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FD45A2-6753-43AA-A5A3-865C27BEE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6F3004-1DDE-4AAF-BADD-03A6C6B3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B6E2-EBCC-424B-8C39-16B888C569B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DC1EBF-2C5B-4D42-89EE-A91DEF7A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CBC7B9-E5CE-4B44-90EC-3E96421C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39B7-F3B1-49C1-837B-BBFFB173D9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58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12D9B8-FA10-41A8-850F-E6D36C9B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8DEB6FB-8362-4C35-9FE2-1C1030A54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55256D-DA0E-41E5-9E86-E029E186E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E66E4C-7B0E-4C8E-824E-086B8925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B6E2-EBCC-424B-8C39-16B888C569B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FDBB76-3E64-4DD2-971A-61E0874B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5B2BD2-B7BF-4FF8-91B7-31143E83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39B7-F3B1-49C1-837B-BBFFB173D9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15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A8A3AB-28E7-484C-A358-32E54DA0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74F0B2-A027-436D-85EB-D31FD0812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A2A49E-573B-498F-B9D2-E0D51AB9F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B6E2-EBCC-424B-8C39-16B888C569B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A51DE1-9737-43CC-B72D-1C1F34C9C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B0D629-00C5-4956-980A-2105B5A4A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39B7-F3B1-49C1-837B-BBFFB173D9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24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94EF3A4-938D-46B4-9587-D4F9A81BB72A}"/>
              </a:ext>
            </a:extLst>
          </p:cNvPr>
          <p:cNvSpPr txBox="1"/>
          <p:nvPr/>
        </p:nvSpPr>
        <p:spPr>
          <a:xfrm>
            <a:off x="869023" y="5767942"/>
            <a:ext cx="8241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）加载界面的进度条位置上移至图中红框位置；</a:t>
            </a:r>
            <a:endParaRPr lang="en-US" altLang="zh-CN" sz="2800" dirty="0"/>
          </a:p>
          <a:p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）“在线教学服务”文本的位置也稍微往上移。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A7F5C73-482B-46AD-A100-209CB700C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8" r="27857"/>
          <a:stretch/>
        </p:blipFill>
        <p:spPr>
          <a:xfrm>
            <a:off x="2175614" y="203200"/>
            <a:ext cx="7840771" cy="5524266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CCFC799C-F739-4109-9870-E0BC09343F0B}"/>
              </a:ext>
            </a:extLst>
          </p:cNvPr>
          <p:cNvSpPr/>
          <p:nvPr/>
        </p:nvSpPr>
        <p:spPr>
          <a:xfrm>
            <a:off x="4195589" y="2875402"/>
            <a:ext cx="3800820" cy="2203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41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4462CEC-EFFB-47B1-82E6-344DAFDA1F00}"/>
              </a:ext>
            </a:extLst>
          </p:cNvPr>
          <p:cNvSpPr/>
          <p:nvPr/>
        </p:nvSpPr>
        <p:spPr>
          <a:xfrm>
            <a:off x="1117600" y="533400"/>
            <a:ext cx="99568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4047C6-54ED-478B-ABFC-085556437E86}"/>
              </a:ext>
            </a:extLst>
          </p:cNvPr>
          <p:cNvSpPr txBox="1"/>
          <p:nvPr/>
        </p:nvSpPr>
        <p:spPr>
          <a:xfrm>
            <a:off x="3286760" y="738038"/>
            <a:ext cx="561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/>
              <a:t>高端钢铁材料转炉冶炼虚拟仿真实验教学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0E5A8A-3093-46BE-9408-5456F0E80F41}"/>
              </a:ext>
            </a:extLst>
          </p:cNvPr>
          <p:cNvSpPr txBox="1"/>
          <p:nvPr/>
        </p:nvSpPr>
        <p:spPr>
          <a:xfrm>
            <a:off x="8656320" y="1387415"/>
            <a:ext cx="9448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sudas1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6BDE2A-088C-457F-AC90-F36EAD0FDC4D}"/>
              </a:ext>
            </a:extLst>
          </p:cNvPr>
          <p:cNvSpPr txBox="1"/>
          <p:nvPr/>
        </p:nvSpPr>
        <p:spPr>
          <a:xfrm>
            <a:off x="1280160" y="1349772"/>
            <a:ext cx="141224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知识角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82A295-86BE-453E-9ECD-1C2383C0B474}"/>
              </a:ext>
            </a:extLst>
          </p:cNvPr>
          <p:cNvSpPr txBox="1"/>
          <p:nvPr/>
        </p:nvSpPr>
        <p:spPr>
          <a:xfrm>
            <a:off x="3035300" y="1356915"/>
            <a:ext cx="11861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在线求助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965278-C614-4D41-9FA5-FDC76CB93667}"/>
              </a:ext>
            </a:extLst>
          </p:cNvPr>
          <p:cNvSpPr txBox="1"/>
          <p:nvPr/>
        </p:nvSpPr>
        <p:spPr>
          <a:xfrm>
            <a:off x="1813560" y="2562979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实验简介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3DAC95-F39F-4D9C-98A7-D240425851F1}"/>
              </a:ext>
            </a:extLst>
          </p:cNvPr>
          <p:cNvSpPr txBox="1"/>
          <p:nvPr/>
        </p:nvSpPr>
        <p:spPr>
          <a:xfrm>
            <a:off x="1813560" y="350518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转炉设备认知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83FAC0-BD16-49CC-A115-9F37CDA4A004}"/>
              </a:ext>
            </a:extLst>
          </p:cNvPr>
          <p:cNvSpPr/>
          <p:nvPr/>
        </p:nvSpPr>
        <p:spPr>
          <a:xfrm>
            <a:off x="4787900" y="2403374"/>
            <a:ext cx="6014720" cy="3688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80091A2-7DD6-4453-9A59-BA2F76C53795}"/>
              </a:ext>
            </a:extLst>
          </p:cNvPr>
          <p:cNvSpPr txBox="1"/>
          <p:nvPr/>
        </p:nvSpPr>
        <p:spPr>
          <a:xfrm>
            <a:off x="1813560" y="4447381"/>
            <a:ext cx="2707640" cy="52322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冶炼参数设计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5F5D9F5-214D-42AB-A9BA-358F3C6630C8}"/>
              </a:ext>
            </a:extLst>
          </p:cNvPr>
          <p:cNvSpPr txBox="1"/>
          <p:nvPr/>
        </p:nvSpPr>
        <p:spPr>
          <a:xfrm>
            <a:off x="1813560" y="538599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实训炼钢模块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D694BAF-82B8-49BC-AEDF-D682FE93F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650" y="2416883"/>
            <a:ext cx="6038115" cy="367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4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4462CEC-EFFB-47B1-82E6-344DAFDA1F00}"/>
              </a:ext>
            </a:extLst>
          </p:cNvPr>
          <p:cNvSpPr/>
          <p:nvPr/>
        </p:nvSpPr>
        <p:spPr>
          <a:xfrm>
            <a:off x="1117600" y="533400"/>
            <a:ext cx="99568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4047C6-54ED-478B-ABFC-085556437E86}"/>
              </a:ext>
            </a:extLst>
          </p:cNvPr>
          <p:cNvSpPr txBox="1"/>
          <p:nvPr/>
        </p:nvSpPr>
        <p:spPr>
          <a:xfrm>
            <a:off x="3286760" y="738038"/>
            <a:ext cx="561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/>
              <a:t>高端钢铁材料转炉冶炼虚拟仿真实验教学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0E5A8A-3093-46BE-9408-5456F0E80F41}"/>
              </a:ext>
            </a:extLst>
          </p:cNvPr>
          <p:cNvSpPr txBox="1"/>
          <p:nvPr/>
        </p:nvSpPr>
        <p:spPr>
          <a:xfrm>
            <a:off x="8656320" y="1387415"/>
            <a:ext cx="9448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sudas1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6BDE2A-088C-457F-AC90-F36EAD0FDC4D}"/>
              </a:ext>
            </a:extLst>
          </p:cNvPr>
          <p:cNvSpPr txBox="1"/>
          <p:nvPr/>
        </p:nvSpPr>
        <p:spPr>
          <a:xfrm>
            <a:off x="1280160" y="1349772"/>
            <a:ext cx="141224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知识角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82A295-86BE-453E-9ECD-1C2383C0B474}"/>
              </a:ext>
            </a:extLst>
          </p:cNvPr>
          <p:cNvSpPr txBox="1"/>
          <p:nvPr/>
        </p:nvSpPr>
        <p:spPr>
          <a:xfrm>
            <a:off x="3035300" y="1356915"/>
            <a:ext cx="11861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在线求助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965278-C614-4D41-9FA5-FDC76CB93667}"/>
              </a:ext>
            </a:extLst>
          </p:cNvPr>
          <p:cNvSpPr txBox="1"/>
          <p:nvPr/>
        </p:nvSpPr>
        <p:spPr>
          <a:xfrm>
            <a:off x="1813560" y="2562979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实验简介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3DAC95-F39F-4D9C-98A7-D240425851F1}"/>
              </a:ext>
            </a:extLst>
          </p:cNvPr>
          <p:cNvSpPr txBox="1"/>
          <p:nvPr/>
        </p:nvSpPr>
        <p:spPr>
          <a:xfrm>
            <a:off x="1813560" y="350518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转炉设备认知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83FAC0-BD16-49CC-A115-9F37CDA4A004}"/>
              </a:ext>
            </a:extLst>
          </p:cNvPr>
          <p:cNvSpPr/>
          <p:nvPr/>
        </p:nvSpPr>
        <p:spPr>
          <a:xfrm>
            <a:off x="4787900" y="2403374"/>
            <a:ext cx="6014720" cy="3688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80091A2-7DD6-4453-9A59-BA2F76C53795}"/>
              </a:ext>
            </a:extLst>
          </p:cNvPr>
          <p:cNvSpPr txBox="1"/>
          <p:nvPr/>
        </p:nvSpPr>
        <p:spPr>
          <a:xfrm>
            <a:off x="1813560" y="4447381"/>
            <a:ext cx="2707640" cy="52322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冶炼参数设计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5F5D9F5-214D-42AB-A9BA-358F3C6630C8}"/>
              </a:ext>
            </a:extLst>
          </p:cNvPr>
          <p:cNvSpPr txBox="1"/>
          <p:nvPr/>
        </p:nvSpPr>
        <p:spPr>
          <a:xfrm>
            <a:off x="1813560" y="538599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实训炼钢模块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F0F73D-97B0-4BD0-A41F-5C845CA82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485" y="2501652"/>
            <a:ext cx="5772071" cy="35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5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4462CEC-EFFB-47B1-82E6-344DAFDA1F00}"/>
              </a:ext>
            </a:extLst>
          </p:cNvPr>
          <p:cNvSpPr/>
          <p:nvPr/>
        </p:nvSpPr>
        <p:spPr>
          <a:xfrm>
            <a:off x="1117600" y="533400"/>
            <a:ext cx="99568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4047C6-54ED-478B-ABFC-085556437E86}"/>
              </a:ext>
            </a:extLst>
          </p:cNvPr>
          <p:cNvSpPr txBox="1"/>
          <p:nvPr/>
        </p:nvSpPr>
        <p:spPr>
          <a:xfrm>
            <a:off x="3286760" y="738038"/>
            <a:ext cx="561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/>
              <a:t>高端钢铁材料转炉冶炼虚拟仿真实验教学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0E5A8A-3093-46BE-9408-5456F0E80F41}"/>
              </a:ext>
            </a:extLst>
          </p:cNvPr>
          <p:cNvSpPr txBox="1"/>
          <p:nvPr/>
        </p:nvSpPr>
        <p:spPr>
          <a:xfrm>
            <a:off x="8656320" y="1387415"/>
            <a:ext cx="9448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sudas1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6BDE2A-088C-457F-AC90-F36EAD0FDC4D}"/>
              </a:ext>
            </a:extLst>
          </p:cNvPr>
          <p:cNvSpPr txBox="1"/>
          <p:nvPr/>
        </p:nvSpPr>
        <p:spPr>
          <a:xfrm>
            <a:off x="1280160" y="1349772"/>
            <a:ext cx="141224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知识角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82A295-86BE-453E-9ECD-1C2383C0B474}"/>
              </a:ext>
            </a:extLst>
          </p:cNvPr>
          <p:cNvSpPr txBox="1"/>
          <p:nvPr/>
        </p:nvSpPr>
        <p:spPr>
          <a:xfrm>
            <a:off x="3035300" y="1356915"/>
            <a:ext cx="11861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在线求助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965278-C614-4D41-9FA5-FDC76CB93667}"/>
              </a:ext>
            </a:extLst>
          </p:cNvPr>
          <p:cNvSpPr txBox="1"/>
          <p:nvPr/>
        </p:nvSpPr>
        <p:spPr>
          <a:xfrm>
            <a:off x="1813560" y="2562979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实验简介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3DAC95-F39F-4D9C-98A7-D240425851F1}"/>
              </a:ext>
            </a:extLst>
          </p:cNvPr>
          <p:cNvSpPr txBox="1"/>
          <p:nvPr/>
        </p:nvSpPr>
        <p:spPr>
          <a:xfrm>
            <a:off x="1813560" y="350518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转炉设备认知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83FAC0-BD16-49CC-A115-9F37CDA4A004}"/>
              </a:ext>
            </a:extLst>
          </p:cNvPr>
          <p:cNvSpPr/>
          <p:nvPr/>
        </p:nvSpPr>
        <p:spPr>
          <a:xfrm>
            <a:off x="4787900" y="2403374"/>
            <a:ext cx="6014720" cy="3688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D6B71B1-E032-4A21-9FCC-9E781E748354}"/>
              </a:ext>
            </a:extLst>
          </p:cNvPr>
          <p:cNvSpPr txBox="1"/>
          <p:nvPr/>
        </p:nvSpPr>
        <p:spPr>
          <a:xfrm>
            <a:off x="1813560" y="4447381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冶炼参数设计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9D2E365-7F70-4BD0-AE1E-02FBFB488732}"/>
              </a:ext>
            </a:extLst>
          </p:cNvPr>
          <p:cNvSpPr txBox="1"/>
          <p:nvPr/>
        </p:nvSpPr>
        <p:spPr>
          <a:xfrm>
            <a:off x="1813560" y="5385990"/>
            <a:ext cx="2707640" cy="52322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实训炼钢模块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190E9F2-065D-417E-9A71-6A15BC08B95B}"/>
              </a:ext>
            </a:extLst>
          </p:cNvPr>
          <p:cNvSpPr txBox="1"/>
          <p:nvPr/>
        </p:nvSpPr>
        <p:spPr>
          <a:xfrm>
            <a:off x="6729636" y="2673532"/>
            <a:ext cx="217560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供氧制度设计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EE42BDBF-7BBD-4908-8DED-D6D94026D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5206"/>
              </p:ext>
            </p:extLst>
          </p:nvPr>
        </p:nvGraphicFramePr>
        <p:xfrm>
          <a:off x="4898719" y="3277949"/>
          <a:ext cx="4929609" cy="2585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756">
                  <a:extLst>
                    <a:ext uri="{9D8B030D-6E8A-4147-A177-3AD203B41FA5}">
                      <a16:colId xmlns:a16="http://schemas.microsoft.com/office/drawing/2014/main" val="4212188132"/>
                    </a:ext>
                  </a:extLst>
                </a:gridCol>
                <a:gridCol w="963409">
                  <a:extLst>
                    <a:ext uri="{9D8B030D-6E8A-4147-A177-3AD203B41FA5}">
                      <a16:colId xmlns:a16="http://schemas.microsoft.com/office/drawing/2014/main" val="335660437"/>
                    </a:ext>
                  </a:extLst>
                </a:gridCol>
                <a:gridCol w="951027">
                  <a:extLst>
                    <a:ext uri="{9D8B030D-6E8A-4147-A177-3AD203B41FA5}">
                      <a16:colId xmlns:a16="http://schemas.microsoft.com/office/drawing/2014/main" val="3085849630"/>
                    </a:ext>
                  </a:extLst>
                </a:gridCol>
                <a:gridCol w="1012981">
                  <a:extLst>
                    <a:ext uri="{9D8B030D-6E8A-4147-A177-3AD203B41FA5}">
                      <a16:colId xmlns:a16="http://schemas.microsoft.com/office/drawing/2014/main" val="4215588696"/>
                    </a:ext>
                  </a:extLst>
                </a:gridCol>
                <a:gridCol w="1306436">
                  <a:extLst>
                    <a:ext uri="{9D8B030D-6E8A-4147-A177-3AD203B41FA5}">
                      <a16:colId xmlns:a16="http://schemas.microsoft.com/office/drawing/2014/main" val="587447628"/>
                    </a:ext>
                  </a:extLst>
                </a:gridCol>
              </a:tblGrid>
              <a:tr h="66345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吹炼时间</a:t>
                      </a:r>
                      <a:endParaRPr lang="en-US" altLang="zh-CN" sz="1400" dirty="0"/>
                    </a:p>
                    <a:p>
                      <a:pPr algn="ctr"/>
                      <a:r>
                        <a:rPr lang="zh-CN" altLang="en-US" sz="1400" dirty="0"/>
                        <a:t>（秒）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氧枪枪位</a:t>
                      </a:r>
                      <a:endParaRPr lang="en-US" altLang="zh-CN" sz="1400" dirty="0"/>
                    </a:p>
                    <a:p>
                      <a:pPr algn="ctr"/>
                      <a:r>
                        <a:rPr lang="zh-CN" altLang="en-US" sz="1400" dirty="0"/>
                        <a:t>（毫米）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氧气流量</a:t>
                      </a:r>
                      <a:endParaRPr lang="en-US" altLang="zh-CN" sz="1400" dirty="0"/>
                    </a:p>
                    <a:p>
                      <a:pPr algn="ctr"/>
                      <a:r>
                        <a:rPr lang="zh-CN" altLang="en-US" sz="1400" dirty="0"/>
                        <a:t>（</a:t>
                      </a:r>
                      <a:r>
                        <a:rPr lang="en-US" altLang="zh-CN" sz="1400" dirty="0"/>
                        <a:t>Nm</a:t>
                      </a:r>
                      <a:r>
                        <a:rPr lang="en-US" altLang="zh-CN" sz="1400" baseline="30000" dirty="0"/>
                        <a:t>3</a:t>
                      </a:r>
                      <a:r>
                        <a:rPr lang="en-US" altLang="zh-CN" sz="1400" dirty="0"/>
                        <a:t>/h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二氧化碳流量</a:t>
                      </a:r>
                      <a:endParaRPr lang="en-US" altLang="zh-CN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（</a:t>
                      </a:r>
                      <a:r>
                        <a:rPr lang="en-US" altLang="zh-CN" sz="1400" dirty="0"/>
                        <a:t>Nm</a:t>
                      </a:r>
                      <a:r>
                        <a:rPr lang="en-US" altLang="zh-CN" sz="1400" baseline="30000" dirty="0"/>
                        <a:t>3</a:t>
                      </a:r>
                      <a:r>
                        <a:rPr lang="en-US" altLang="zh-CN" sz="1400" dirty="0"/>
                        <a:t>/h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9566184"/>
                  </a:ext>
                </a:extLst>
              </a:tr>
              <a:tr h="3843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777630"/>
                  </a:ext>
                </a:extLst>
              </a:tr>
              <a:tr h="3843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107865"/>
                  </a:ext>
                </a:extLst>
              </a:tr>
              <a:tr h="3843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676686"/>
                  </a:ext>
                </a:extLst>
              </a:tr>
              <a:tr h="3843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635591"/>
                  </a:ext>
                </a:extLst>
              </a:tr>
              <a:tr h="3843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710566"/>
                  </a:ext>
                </a:extLst>
              </a:tr>
            </a:tbl>
          </a:graphicData>
        </a:graphic>
      </p:graphicFrame>
      <p:sp>
        <p:nvSpPr>
          <p:cNvPr id="24" name="文本框 23">
            <a:extLst>
              <a:ext uri="{FF2B5EF4-FFF2-40B4-BE49-F238E27FC236}">
                <a16:creationId xmlns:a16="http://schemas.microsoft.com/office/drawing/2014/main" id="{E5AA2F9A-95DB-41CB-8262-339205FBD238}"/>
              </a:ext>
            </a:extLst>
          </p:cNvPr>
          <p:cNvSpPr txBox="1"/>
          <p:nvPr/>
        </p:nvSpPr>
        <p:spPr>
          <a:xfrm>
            <a:off x="9882668" y="5677501"/>
            <a:ext cx="872996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/>
              <a:t>下一步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613E16-5763-4760-8176-E97C00CB5BCF}"/>
              </a:ext>
            </a:extLst>
          </p:cNvPr>
          <p:cNvSpPr txBox="1"/>
          <p:nvPr/>
        </p:nvSpPr>
        <p:spPr>
          <a:xfrm>
            <a:off x="10007601" y="2585095"/>
            <a:ext cx="37084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FF0000"/>
                </a:solidFill>
              </a:rPr>
              <a:t>？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5CF4ED-4364-4AE1-A7AE-19910C64A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60" y="4802585"/>
            <a:ext cx="481410" cy="48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39B32CC-8F43-4E7C-A147-9C9448A1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60" y="4067314"/>
            <a:ext cx="480924" cy="48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9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4462CEC-EFFB-47B1-82E6-344DAFDA1F00}"/>
              </a:ext>
            </a:extLst>
          </p:cNvPr>
          <p:cNvSpPr/>
          <p:nvPr/>
        </p:nvSpPr>
        <p:spPr>
          <a:xfrm>
            <a:off x="1117600" y="533400"/>
            <a:ext cx="99568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4047C6-54ED-478B-ABFC-085556437E86}"/>
              </a:ext>
            </a:extLst>
          </p:cNvPr>
          <p:cNvSpPr txBox="1"/>
          <p:nvPr/>
        </p:nvSpPr>
        <p:spPr>
          <a:xfrm>
            <a:off x="3286760" y="738038"/>
            <a:ext cx="561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/>
              <a:t>高端钢铁材料转炉冶炼虚拟仿真实验教学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0E5A8A-3093-46BE-9408-5456F0E80F41}"/>
              </a:ext>
            </a:extLst>
          </p:cNvPr>
          <p:cNvSpPr txBox="1"/>
          <p:nvPr/>
        </p:nvSpPr>
        <p:spPr>
          <a:xfrm>
            <a:off x="8656320" y="1387415"/>
            <a:ext cx="9448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sudas1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6BDE2A-088C-457F-AC90-F36EAD0FDC4D}"/>
              </a:ext>
            </a:extLst>
          </p:cNvPr>
          <p:cNvSpPr txBox="1"/>
          <p:nvPr/>
        </p:nvSpPr>
        <p:spPr>
          <a:xfrm>
            <a:off x="1280160" y="1349772"/>
            <a:ext cx="141224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知识角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82A295-86BE-453E-9ECD-1C2383C0B474}"/>
              </a:ext>
            </a:extLst>
          </p:cNvPr>
          <p:cNvSpPr txBox="1"/>
          <p:nvPr/>
        </p:nvSpPr>
        <p:spPr>
          <a:xfrm>
            <a:off x="3035300" y="1356915"/>
            <a:ext cx="11861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在线求助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965278-C614-4D41-9FA5-FDC76CB93667}"/>
              </a:ext>
            </a:extLst>
          </p:cNvPr>
          <p:cNvSpPr txBox="1"/>
          <p:nvPr/>
        </p:nvSpPr>
        <p:spPr>
          <a:xfrm>
            <a:off x="1813560" y="2562979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实验简介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3DAC95-F39F-4D9C-98A7-D240425851F1}"/>
              </a:ext>
            </a:extLst>
          </p:cNvPr>
          <p:cNvSpPr txBox="1"/>
          <p:nvPr/>
        </p:nvSpPr>
        <p:spPr>
          <a:xfrm>
            <a:off x="1813560" y="350518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转炉设备认知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83FAC0-BD16-49CC-A115-9F37CDA4A004}"/>
              </a:ext>
            </a:extLst>
          </p:cNvPr>
          <p:cNvSpPr/>
          <p:nvPr/>
        </p:nvSpPr>
        <p:spPr>
          <a:xfrm>
            <a:off x="4787900" y="2403374"/>
            <a:ext cx="6014720" cy="3688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D6B71B1-E032-4A21-9FCC-9E781E748354}"/>
              </a:ext>
            </a:extLst>
          </p:cNvPr>
          <p:cNvSpPr txBox="1"/>
          <p:nvPr/>
        </p:nvSpPr>
        <p:spPr>
          <a:xfrm>
            <a:off x="1813560" y="4447381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冶炼参数设计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9D2E365-7F70-4BD0-AE1E-02FBFB488732}"/>
              </a:ext>
            </a:extLst>
          </p:cNvPr>
          <p:cNvSpPr txBox="1"/>
          <p:nvPr/>
        </p:nvSpPr>
        <p:spPr>
          <a:xfrm>
            <a:off x="1813560" y="5385990"/>
            <a:ext cx="2707640" cy="52322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实训炼钢模块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190E9F2-065D-417E-9A71-6A15BC08B95B}"/>
              </a:ext>
            </a:extLst>
          </p:cNvPr>
          <p:cNvSpPr txBox="1"/>
          <p:nvPr/>
        </p:nvSpPr>
        <p:spPr>
          <a:xfrm>
            <a:off x="6729636" y="2673532"/>
            <a:ext cx="217560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造渣制度设计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EE42BDBF-7BBD-4908-8DED-D6D94026D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658210"/>
              </p:ext>
            </p:extLst>
          </p:nvPr>
        </p:nvGraphicFramePr>
        <p:xfrm>
          <a:off x="4891489" y="3205908"/>
          <a:ext cx="5012677" cy="281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66">
                  <a:extLst>
                    <a:ext uri="{9D8B030D-6E8A-4147-A177-3AD203B41FA5}">
                      <a16:colId xmlns:a16="http://schemas.microsoft.com/office/drawing/2014/main" val="2650167008"/>
                    </a:ext>
                  </a:extLst>
                </a:gridCol>
                <a:gridCol w="546166">
                  <a:extLst>
                    <a:ext uri="{9D8B030D-6E8A-4147-A177-3AD203B41FA5}">
                      <a16:colId xmlns:a16="http://schemas.microsoft.com/office/drawing/2014/main" val="335660437"/>
                    </a:ext>
                  </a:extLst>
                </a:gridCol>
                <a:gridCol w="926627">
                  <a:extLst>
                    <a:ext uri="{9D8B030D-6E8A-4147-A177-3AD203B41FA5}">
                      <a16:colId xmlns:a16="http://schemas.microsoft.com/office/drawing/2014/main" val="3085849630"/>
                    </a:ext>
                  </a:extLst>
                </a:gridCol>
                <a:gridCol w="957175">
                  <a:extLst>
                    <a:ext uri="{9D8B030D-6E8A-4147-A177-3AD203B41FA5}">
                      <a16:colId xmlns:a16="http://schemas.microsoft.com/office/drawing/2014/main" val="4215588696"/>
                    </a:ext>
                  </a:extLst>
                </a:gridCol>
                <a:gridCol w="997971">
                  <a:extLst>
                    <a:ext uri="{9D8B030D-6E8A-4147-A177-3AD203B41FA5}">
                      <a16:colId xmlns:a16="http://schemas.microsoft.com/office/drawing/2014/main" val="587447628"/>
                    </a:ext>
                  </a:extLst>
                </a:gridCol>
                <a:gridCol w="1038572">
                  <a:extLst>
                    <a:ext uri="{9D8B030D-6E8A-4147-A177-3AD203B41FA5}">
                      <a16:colId xmlns:a16="http://schemas.microsoft.com/office/drawing/2014/main" val="1269194721"/>
                    </a:ext>
                  </a:extLst>
                </a:gridCol>
              </a:tblGrid>
              <a:tr h="7366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吹炼时间</a:t>
                      </a:r>
                      <a:endParaRPr lang="en-US" altLang="zh-CN" sz="1400" dirty="0"/>
                    </a:p>
                    <a:p>
                      <a:pPr algn="ctr"/>
                      <a:r>
                        <a:rPr lang="zh-CN" altLang="en-US" sz="1400" dirty="0"/>
                        <a:t>（秒）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石灰加入量</a:t>
                      </a:r>
                      <a:endParaRPr lang="en-US" altLang="zh-CN" sz="1400" dirty="0"/>
                    </a:p>
                    <a:p>
                      <a:pPr algn="ctr"/>
                      <a:r>
                        <a:rPr lang="zh-CN" altLang="en-US" sz="1400" dirty="0"/>
                        <a:t>（千克）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轻烧白云石加入量</a:t>
                      </a:r>
                      <a:endParaRPr lang="en-US" altLang="zh-CN" sz="1400" dirty="0"/>
                    </a:p>
                    <a:p>
                      <a:pPr algn="ctr"/>
                      <a:r>
                        <a:rPr lang="zh-CN" altLang="en-US" sz="1400" dirty="0"/>
                        <a:t>（千克）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矿石加入量</a:t>
                      </a:r>
                      <a:endParaRPr lang="en-US" altLang="zh-CN" sz="1400" dirty="0"/>
                    </a:p>
                    <a:p>
                      <a:pPr algn="ctr"/>
                      <a:r>
                        <a:rPr lang="zh-CN" altLang="en-US" sz="1400" dirty="0"/>
                        <a:t>（千克）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石灰石加入量</a:t>
                      </a:r>
                      <a:endParaRPr lang="en-US" altLang="zh-CN" sz="1400" dirty="0"/>
                    </a:p>
                    <a:p>
                      <a:pPr algn="ctr"/>
                      <a:r>
                        <a:rPr lang="zh-CN" altLang="en-US" sz="1400" dirty="0"/>
                        <a:t>（千克）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9566184"/>
                  </a:ext>
                </a:extLst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777630"/>
                  </a:ext>
                </a:extLst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107865"/>
                  </a:ext>
                </a:extLst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676686"/>
                  </a:ext>
                </a:extLst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635591"/>
                  </a:ext>
                </a:extLst>
              </a:tr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724596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C1498B51-9E77-4DA2-8564-407165C75D42}"/>
              </a:ext>
            </a:extLst>
          </p:cNvPr>
          <p:cNvSpPr txBox="1"/>
          <p:nvPr/>
        </p:nvSpPr>
        <p:spPr>
          <a:xfrm>
            <a:off x="9756808" y="5746362"/>
            <a:ext cx="936859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/>
              <a:t>下一步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8B15A7E-B316-41C1-908A-D57C1CEC81CC}"/>
              </a:ext>
            </a:extLst>
          </p:cNvPr>
          <p:cNvSpPr txBox="1"/>
          <p:nvPr/>
        </p:nvSpPr>
        <p:spPr>
          <a:xfrm>
            <a:off x="8710996" y="5736103"/>
            <a:ext cx="936859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/>
              <a:t>上一步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8ADBB90-7A2B-418B-A3AF-5E28E5616F1C}"/>
              </a:ext>
            </a:extLst>
          </p:cNvPr>
          <p:cNvSpPr txBox="1"/>
          <p:nvPr/>
        </p:nvSpPr>
        <p:spPr>
          <a:xfrm>
            <a:off x="10007601" y="2585095"/>
            <a:ext cx="37084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FF0000"/>
                </a:solidFill>
              </a:rPr>
              <a:t>？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6650F7E-2965-4268-932B-A29619A76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60" y="4802585"/>
            <a:ext cx="481410" cy="48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E61B86B8-FD7F-463D-8ADC-52C17716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60" y="4067314"/>
            <a:ext cx="480924" cy="48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5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4462CEC-EFFB-47B1-82E6-344DAFDA1F00}"/>
              </a:ext>
            </a:extLst>
          </p:cNvPr>
          <p:cNvSpPr/>
          <p:nvPr/>
        </p:nvSpPr>
        <p:spPr>
          <a:xfrm>
            <a:off x="1117600" y="533400"/>
            <a:ext cx="99568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4047C6-54ED-478B-ABFC-085556437E86}"/>
              </a:ext>
            </a:extLst>
          </p:cNvPr>
          <p:cNvSpPr txBox="1"/>
          <p:nvPr/>
        </p:nvSpPr>
        <p:spPr>
          <a:xfrm>
            <a:off x="3286760" y="738038"/>
            <a:ext cx="561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/>
              <a:t>高端钢铁材料转炉冶炼虚拟仿真实验教学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0E5A8A-3093-46BE-9408-5456F0E80F41}"/>
              </a:ext>
            </a:extLst>
          </p:cNvPr>
          <p:cNvSpPr txBox="1"/>
          <p:nvPr/>
        </p:nvSpPr>
        <p:spPr>
          <a:xfrm>
            <a:off x="8656320" y="1387415"/>
            <a:ext cx="9448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sudas1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6BDE2A-088C-457F-AC90-F36EAD0FDC4D}"/>
              </a:ext>
            </a:extLst>
          </p:cNvPr>
          <p:cNvSpPr txBox="1"/>
          <p:nvPr/>
        </p:nvSpPr>
        <p:spPr>
          <a:xfrm>
            <a:off x="1280160" y="1349772"/>
            <a:ext cx="141224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知识角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82A295-86BE-453E-9ECD-1C2383C0B474}"/>
              </a:ext>
            </a:extLst>
          </p:cNvPr>
          <p:cNvSpPr txBox="1"/>
          <p:nvPr/>
        </p:nvSpPr>
        <p:spPr>
          <a:xfrm>
            <a:off x="3035300" y="1356915"/>
            <a:ext cx="11861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在线求助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965278-C614-4D41-9FA5-FDC76CB93667}"/>
              </a:ext>
            </a:extLst>
          </p:cNvPr>
          <p:cNvSpPr txBox="1"/>
          <p:nvPr/>
        </p:nvSpPr>
        <p:spPr>
          <a:xfrm>
            <a:off x="1813560" y="2562979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实验简介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3DAC95-F39F-4D9C-98A7-D240425851F1}"/>
              </a:ext>
            </a:extLst>
          </p:cNvPr>
          <p:cNvSpPr txBox="1"/>
          <p:nvPr/>
        </p:nvSpPr>
        <p:spPr>
          <a:xfrm>
            <a:off x="1813560" y="350518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转炉设备认知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83FAC0-BD16-49CC-A115-9F37CDA4A004}"/>
              </a:ext>
            </a:extLst>
          </p:cNvPr>
          <p:cNvSpPr/>
          <p:nvPr/>
        </p:nvSpPr>
        <p:spPr>
          <a:xfrm>
            <a:off x="4787900" y="2403374"/>
            <a:ext cx="6014720" cy="3688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D6B71B1-E032-4A21-9FCC-9E781E748354}"/>
              </a:ext>
            </a:extLst>
          </p:cNvPr>
          <p:cNvSpPr txBox="1"/>
          <p:nvPr/>
        </p:nvSpPr>
        <p:spPr>
          <a:xfrm>
            <a:off x="1813560" y="4447381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冶炼参数设计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9D2E365-7F70-4BD0-AE1E-02FBFB488732}"/>
              </a:ext>
            </a:extLst>
          </p:cNvPr>
          <p:cNvSpPr txBox="1"/>
          <p:nvPr/>
        </p:nvSpPr>
        <p:spPr>
          <a:xfrm>
            <a:off x="1813560" y="5385990"/>
            <a:ext cx="2707640" cy="52322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实训炼钢模块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190E9F2-065D-417E-9A71-6A15BC08B95B}"/>
              </a:ext>
            </a:extLst>
          </p:cNvPr>
          <p:cNvSpPr txBox="1"/>
          <p:nvPr/>
        </p:nvSpPr>
        <p:spPr>
          <a:xfrm>
            <a:off x="6729636" y="2673532"/>
            <a:ext cx="217560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底吹制度设计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EE42BDBF-7BBD-4908-8DED-D6D94026D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1917"/>
              </p:ext>
            </p:extLst>
          </p:nvPr>
        </p:nvGraphicFramePr>
        <p:xfrm>
          <a:off x="4886137" y="3323856"/>
          <a:ext cx="5053801" cy="2403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729">
                  <a:extLst>
                    <a:ext uri="{9D8B030D-6E8A-4147-A177-3AD203B41FA5}">
                      <a16:colId xmlns:a16="http://schemas.microsoft.com/office/drawing/2014/main" val="335660437"/>
                    </a:ext>
                  </a:extLst>
                </a:gridCol>
                <a:gridCol w="1278780">
                  <a:extLst>
                    <a:ext uri="{9D8B030D-6E8A-4147-A177-3AD203B41FA5}">
                      <a16:colId xmlns:a16="http://schemas.microsoft.com/office/drawing/2014/main" val="3085849630"/>
                    </a:ext>
                  </a:extLst>
                </a:gridCol>
                <a:gridCol w="1320937">
                  <a:extLst>
                    <a:ext uri="{9D8B030D-6E8A-4147-A177-3AD203B41FA5}">
                      <a16:colId xmlns:a16="http://schemas.microsoft.com/office/drawing/2014/main" val="4215588696"/>
                    </a:ext>
                  </a:extLst>
                </a:gridCol>
                <a:gridCol w="1700355">
                  <a:extLst>
                    <a:ext uri="{9D8B030D-6E8A-4147-A177-3AD203B41FA5}">
                      <a16:colId xmlns:a16="http://schemas.microsoft.com/office/drawing/2014/main" val="587447628"/>
                    </a:ext>
                  </a:extLst>
                </a:gridCol>
              </a:tblGrid>
              <a:tr h="7244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氮气流量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氩气流量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二氧化碳流量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9566184"/>
                  </a:ext>
                </a:extLst>
              </a:tr>
              <a:tr h="419693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777630"/>
                  </a:ext>
                </a:extLst>
              </a:tr>
              <a:tr h="419693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107865"/>
                  </a:ext>
                </a:extLst>
              </a:tr>
              <a:tr h="419693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676686"/>
                  </a:ext>
                </a:extLst>
              </a:tr>
              <a:tr h="419693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635591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D75978E3-2191-40DA-AD4E-CDA3BB314D67}"/>
              </a:ext>
            </a:extLst>
          </p:cNvPr>
          <p:cNvSpPr txBox="1"/>
          <p:nvPr/>
        </p:nvSpPr>
        <p:spPr>
          <a:xfrm>
            <a:off x="9756808" y="5746362"/>
            <a:ext cx="936859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/>
              <a:t>下一步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401363-B9E1-41C1-8841-1DCD3605753D}"/>
              </a:ext>
            </a:extLst>
          </p:cNvPr>
          <p:cNvSpPr txBox="1"/>
          <p:nvPr/>
        </p:nvSpPr>
        <p:spPr>
          <a:xfrm>
            <a:off x="8710996" y="5736103"/>
            <a:ext cx="936859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/>
              <a:t>上一步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BAF428-04D8-4819-8EF8-D3F6FB8BF195}"/>
              </a:ext>
            </a:extLst>
          </p:cNvPr>
          <p:cNvSpPr txBox="1"/>
          <p:nvPr/>
        </p:nvSpPr>
        <p:spPr>
          <a:xfrm>
            <a:off x="10007601" y="2585095"/>
            <a:ext cx="37084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FF0000"/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87037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4462CEC-EFFB-47B1-82E6-344DAFDA1F00}"/>
              </a:ext>
            </a:extLst>
          </p:cNvPr>
          <p:cNvSpPr/>
          <p:nvPr/>
        </p:nvSpPr>
        <p:spPr>
          <a:xfrm>
            <a:off x="1117600" y="478315"/>
            <a:ext cx="99568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4047C6-54ED-478B-ABFC-085556437E86}"/>
              </a:ext>
            </a:extLst>
          </p:cNvPr>
          <p:cNvSpPr txBox="1"/>
          <p:nvPr/>
        </p:nvSpPr>
        <p:spPr>
          <a:xfrm>
            <a:off x="3286760" y="738038"/>
            <a:ext cx="561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/>
              <a:t>高端钢铁材料转炉冶炼虚拟仿真实验教学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0E5A8A-3093-46BE-9408-5456F0E80F41}"/>
              </a:ext>
            </a:extLst>
          </p:cNvPr>
          <p:cNvSpPr txBox="1"/>
          <p:nvPr/>
        </p:nvSpPr>
        <p:spPr>
          <a:xfrm>
            <a:off x="8656320" y="1387415"/>
            <a:ext cx="9448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sudas1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6BDE2A-088C-457F-AC90-F36EAD0FDC4D}"/>
              </a:ext>
            </a:extLst>
          </p:cNvPr>
          <p:cNvSpPr txBox="1"/>
          <p:nvPr/>
        </p:nvSpPr>
        <p:spPr>
          <a:xfrm>
            <a:off x="1280160" y="1349772"/>
            <a:ext cx="141224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知识角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82A295-86BE-453E-9ECD-1C2383C0B474}"/>
              </a:ext>
            </a:extLst>
          </p:cNvPr>
          <p:cNvSpPr txBox="1"/>
          <p:nvPr/>
        </p:nvSpPr>
        <p:spPr>
          <a:xfrm>
            <a:off x="3035300" y="1356915"/>
            <a:ext cx="11861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在线求助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965278-C614-4D41-9FA5-FDC76CB93667}"/>
              </a:ext>
            </a:extLst>
          </p:cNvPr>
          <p:cNvSpPr txBox="1"/>
          <p:nvPr/>
        </p:nvSpPr>
        <p:spPr>
          <a:xfrm>
            <a:off x="1813560" y="2562979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实验简介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3DAC95-F39F-4D9C-98A7-D240425851F1}"/>
              </a:ext>
            </a:extLst>
          </p:cNvPr>
          <p:cNvSpPr txBox="1"/>
          <p:nvPr/>
        </p:nvSpPr>
        <p:spPr>
          <a:xfrm>
            <a:off x="1813560" y="350518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转炉设备认知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83FAC0-BD16-49CC-A115-9F37CDA4A004}"/>
              </a:ext>
            </a:extLst>
          </p:cNvPr>
          <p:cNvSpPr/>
          <p:nvPr/>
        </p:nvSpPr>
        <p:spPr>
          <a:xfrm>
            <a:off x="4787900" y="2403374"/>
            <a:ext cx="6014720" cy="3688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D6B71B1-E032-4A21-9FCC-9E781E748354}"/>
              </a:ext>
            </a:extLst>
          </p:cNvPr>
          <p:cNvSpPr txBox="1"/>
          <p:nvPr/>
        </p:nvSpPr>
        <p:spPr>
          <a:xfrm>
            <a:off x="1813560" y="4447381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冶炼参数设计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9D2E365-7F70-4BD0-AE1E-02FBFB488732}"/>
              </a:ext>
            </a:extLst>
          </p:cNvPr>
          <p:cNvSpPr txBox="1"/>
          <p:nvPr/>
        </p:nvSpPr>
        <p:spPr>
          <a:xfrm>
            <a:off x="1813560" y="5385990"/>
            <a:ext cx="2707640" cy="52322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实训炼钢模块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2840587-6ADC-4C76-ACA6-95E5A5F91D4E}"/>
              </a:ext>
            </a:extLst>
          </p:cNvPr>
          <p:cNvSpPr txBox="1"/>
          <p:nvPr/>
        </p:nvSpPr>
        <p:spPr>
          <a:xfrm>
            <a:off x="5647046" y="3681806"/>
            <a:ext cx="4296427" cy="461665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完成吹炼制度设计，开始炼钢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BDE3305-D9FE-481C-9457-EA06981B867C}"/>
              </a:ext>
            </a:extLst>
          </p:cNvPr>
          <p:cNvSpPr txBox="1"/>
          <p:nvPr/>
        </p:nvSpPr>
        <p:spPr>
          <a:xfrm>
            <a:off x="4915847" y="4655797"/>
            <a:ext cx="5758823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提示：开始炼钢后，系统将按照预设参数自动吹炼，过程无法人为干预。但是，吹炼终点需要学生自主判断，手动点击</a:t>
            </a:r>
            <a:r>
              <a:rPr lang="en-US" altLang="zh-CN" b="1" dirty="0"/>
              <a:t>【</a:t>
            </a:r>
            <a:r>
              <a:rPr lang="zh-CN" altLang="en-US" b="1" dirty="0"/>
              <a:t>出钢</a:t>
            </a:r>
            <a:r>
              <a:rPr lang="en-US" altLang="zh-CN" b="1" dirty="0"/>
              <a:t>】</a:t>
            </a:r>
            <a:r>
              <a:rPr lang="zh-CN" altLang="en-US" b="1" dirty="0"/>
              <a:t>按钮，并在出钢过程中完成合金化。</a:t>
            </a:r>
          </a:p>
        </p:txBody>
      </p:sp>
    </p:spTree>
    <p:extLst>
      <p:ext uri="{BB962C8B-B14F-4D97-AF65-F5344CB8AC3E}">
        <p14:creationId xmlns:p14="http://schemas.microsoft.com/office/powerpoint/2010/main" val="99247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FB6E378-A039-437C-997E-2AF748AFF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4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94EF3A4-938D-46B4-9587-D4F9A81BB72A}"/>
              </a:ext>
            </a:extLst>
          </p:cNvPr>
          <p:cNvSpPr txBox="1"/>
          <p:nvPr/>
        </p:nvSpPr>
        <p:spPr>
          <a:xfrm>
            <a:off x="659704" y="1056136"/>
            <a:ext cx="10872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）输出学生选择的目标钢种，输出学生设计的工艺路线，输出学生选择的原料组成，输出学生设计的转炉操作流程，输出学生的理论计算结果。</a:t>
            </a:r>
            <a:endParaRPr lang="en-US" altLang="zh-CN" sz="3200" dirty="0"/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）输出学生设计的供氧制度、造渣制度、底吹制度（以表格形式输出，或者以曲线形式输出）。</a:t>
            </a:r>
            <a:endParaRPr lang="en-US" altLang="zh-CN" sz="3200" dirty="0"/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3</a:t>
            </a:r>
            <a:r>
              <a:rPr lang="zh-CN" altLang="en-US" sz="3200" dirty="0"/>
              <a:t>）输出冶炼过程中发生事故的清单，比如吹炼多少秒时出现小喷溅，吹炼多少秒时出现大喷溅，最好是以表格形式输出，时间、事故名称、持续时间等，在报告中配相应图片。</a:t>
            </a:r>
            <a:endParaRPr lang="en-US" altLang="zh-CN" sz="3200" dirty="0"/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4</a:t>
            </a:r>
            <a:r>
              <a:rPr lang="zh-CN" altLang="en-US" sz="3200" dirty="0"/>
              <a:t>）输出成分温度预测曲线、</a:t>
            </a:r>
            <a:r>
              <a:rPr lang="en-US" altLang="zh-CN" sz="3200" dirty="0"/>
              <a:t>CO</a:t>
            </a:r>
            <a:r>
              <a:rPr lang="zh-CN" altLang="en-US" sz="3200" dirty="0"/>
              <a:t>含量变化曲线、渣中</a:t>
            </a:r>
            <a:r>
              <a:rPr lang="en-US" altLang="zh-CN" sz="3200" dirty="0" err="1"/>
              <a:t>FeO</a:t>
            </a:r>
            <a:r>
              <a:rPr lang="zh-CN" altLang="en-US" sz="3200" dirty="0"/>
              <a:t>含量变化曲线。</a:t>
            </a:r>
            <a:endParaRPr lang="en-US" altLang="zh-CN" sz="3200" dirty="0"/>
          </a:p>
          <a:p>
            <a:r>
              <a:rPr lang="en-US" altLang="zh-CN" sz="3200" dirty="0">
                <a:solidFill>
                  <a:srgbClr val="00B0F0"/>
                </a:solidFill>
              </a:rPr>
              <a:t>PS</a:t>
            </a:r>
            <a:r>
              <a:rPr lang="zh-CN" altLang="en-US" sz="3200" dirty="0">
                <a:solidFill>
                  <a:srgbClr val="00B0F0"/>
                </a:solidFill>
              </a:rPr>
              <a:t>：上述曲线都是以吹炼时间为横坐标。</a:t>
            </a:r>
            <a:endParaRPr lang="en-US" altLang="zh-CN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53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26CDFA8-C137-4B78-9B12-B17B9D8C3666}"/>
              </a:ext>
            </a:extLst>
          </p:cNvPr>
          <p:cNvSpPr txBox="1"/>
          <p:nvPr/>
        </p:nvSpPr>
        <p:spPr>
          <a:xfrm>
            <a:off x="659704" y="1056136"/>
            <a:ext cx="10872592" cy="2971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）新版网站页面尚未更新（恒点）</a:t>
            </a:r>
            <a:endParaRPr lang="en-US" altLang="zh-CN" sz="3200" dirty="0"/>
          </a:p>
          <a:p>
            <a:pPr>
              <a:lnSpc>
                <a:spcPct val="150000"/>
              </a:lnSpc>
            </a:pPr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）赋分模型、实验报告、实验评价怎么做？？？恒点和星科如何进行数据对接？</a:t>
            </a:r>
            <a:endParaRPr lang="en-US" altLang="zh-CN" sz="3200" dirty="0"/>
          </a:p>
          <a:p>
            <a:pPr>
              <a:lnSpc>
                <a:spcPct val="150000"/>
              </a:lnSpc>
            </a:pPr>
            <a:r>
              <a:rPr lang="zh-CN" altLang="en-US" sz="3200" dirty="0"/>
              <a:t>（</a:t>
            </a:r>
            <a:r>
              <a:rPr lang="en-US" altLang="zh-CN" sz="3200" dirty="0"/>
              <a:t>3</a:t>
            </a:r>
            <a:r>
              <a:rPr lang="zh-CN" altLang="en-US" sz="3200" dirty="0"/>
              <a:t>）网站跟江苏省虚拟仿真平台如何对接？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79017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4462CEC-EFFB-47B1-82E6-344DAFDA1F00}"/>
              </a:ext>
            </a:extLst>
          </p:cNvPr>
          <p:cNvSpPr/>
          <p:nvPr/>
        </p:nvSpPr>
        <p:spPr>
          <a:xfrm>
            <a:off x="1117600" y="533400"/>
            <a:ext cx="99568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4047C6-54ED-478B-ABFC-085556437E86}"/>
              </a:ext>
            </a:extLst>
          </p:cNvPr>
          <p:cNvSpPr txBox="1"/>
          <p:nvPr/>
        </p:nvSpPr>
        <p:spPr>
          <a:xfrm>
            <a:off x="3286760" y="738038"/>
            <a:ext cx="561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/>
              <a:t>高端钢铁材料转炉冶炼虚拟仿真实验教学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0E5A8A-3093-46BE-9408-5456F0E80F41}"/>
              </a:ext>
            </a:extLst>
          </p:cNvPr>
          <p:cNvSpPr txBox="1"/>
          <p:nvPr/>
        </p:nvSpPr>
        <p:spPr>
          <a:xfrm>
            <a:off x="8656320" y="1387415"/>
            <a:ext cx="9448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sudas1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6BDE2A-088C-457F-AC90-F36EAD0FDC4D}"/>
              </a:ext>
            </a:extLst>
          </p:cNvPr>
          <p:cNvSpPr txBox="1"/>
          <p:nvPr/>
        </p:nvSpPr>
        <p:spPr>
          <a:xfrm>
            <a:off x="1280160" y="1349772"/>
            <a:ext cx="141224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知识角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44F61A6-1BF8-4CD4-8364-E1ADE7713513}"/>
              </a:ext>
            </a:extLst>
          </p:cNvPr>
          <p:cNvSpPr txBox="1"/>
          <p:nvPr/>
        </p:nvSpPr>
        <p:spPr>
          <a:xfrm>
            <a:off x="7703821" y="2639923"/>
            <a:ext cx="1214753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理论指导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82A295-86BE-453E-9ECD-1C2383C0B474}"/>
              </a:ext>
            </a:extLst>
          </p:cNvPr>
          <p:cNvSpPr txBox="1"/>
          <p:nvPr/>
        </p:nvSpPr>
        <p:spPr>
          <a:xfrm>
            <a:off x="3011237" y="1348358"/>
            <a:ext cx="11861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在线求助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965278-C614-4D41-9FA5-FDC76CB93667}"/>
              </a:ext>
            </a:extLst>
          </p:cNvPr>
          <p:cNvSpPr txBox="1"/>
          <p:nvPr/>
        </p:nvSpPr>
        <p:spPr>
          <a:xfrm>
            <a:off x="1813560" y="2562979"/>
            <a:ext cx="2707640" cy="52322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实验简介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3DAC95-F39F-4D9C-98A7-D240425851F1}"/>
              </a:ext>
            </a:extLst>
          </p:cNvPr>
          <p:cNvSpPr txBox="1"/>
          <p:nvPr/>
        </p:nvSpPr>
        <p:spPr>
          <a:xfrm>
            <a:off x="1813560" y="350518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转炉设备认知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6E1B325-B2D8-4D15-8154-12D4EAE7B738}"/>
              </a:ext>
            </a:extLst>
          </p:cNvPr>
          <p:cNvSpPr txBox="1"/>
          <p:nvPr/>
        </p:nvSpPr>
        <p:spPr>
          <a:xfrm>
            <a:off x="1813560" y="4447381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冶炼参数设计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4F29580-BDA0-4CFF-B16D-AAE96DEFC615}"/>
              </a:ext>
            </a:extLst>
          </p:cNvPr>
          <p:cNvSpPr txBox="1"/>
          <p:nvPr/>
        </p:nvSpPr>
        <p:spPr>
          <a:xfrm>
            <a:off x="1813560" y="538599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实训炼钢模块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83FAC0-BD16-49CC-A115-9F37CDA4A004}"/>
              </a:ext>
            </a:extLst>
          </p:cNvPr>
          <p:cNvSpPr/>
          <p:nvPr/>
        </p:nvSpPr>
        <p:spPr>
          <a:xfrm>
            <a:off x="4787900" y="2403374"/>
            <a:ext cx="6014720" cy="3688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091A916-D54E-4497-84AD-FBF500CF96E3}"/>
              </a:ext>
            </a:extLst>
          </p:cNvPr>
          <p:cNvSpPr txBox="1"/>
          <p:nvPr/>
        </p:nvSpPr>
        <p:spPr>
          <a:xfrm>
            <a:off x="5102859" y="2639923"/>
            <a:ext cx="1104901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实验背景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360BC62-9067-4210-B559-2534D9367240}"/>
              </a:ext>
            </a:extLst>
          </p:cNvPr>
          <p:cNvSpPr txBox="1"/>
          <p:nvPr/>
        </p:nvSpPr>
        <p:spPr>
          <a:xfrm>
            <a:off x="6403340" y="2639923"/>
            <a:ext cx="1104901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教学目标</a:t>
            </a:r>
          </a:p>
        </p:txBody>
      </p:sp>
    </p:spTree>
    <p:extLst>
      <p:ext uri="{BB962C8B-B14F-4D97-AF65-F5344CB8AC3E}">
        <p14:creationId xmlns:p14="http://schemas.microsoft.com/office/powerpoint/2010/main" val="150918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4462CEC-EFFB-47B1-82E6-344DAFDA1F00}"/>
              </a:ext>
            </a:extLst>
          </p:cNvPr>
          <p:cNvSpPr/>
          <p:nvPr/>
        </p:nvSpPr>
        <p:spPr>
          <a:xfrm>
            <a:off x="1117600" y="533400"/>
            <a:ext cx="99568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4047C6-54ED-478B-ABFC-085556437E86}"/>
              </a:ext>
            </a:extLst>
          </p:cNvPr>
          <p:cNvSpPr txBox="1"/>
          <p:nvPr/>
        </p:nvSpPr>
        <p:spPr>
          <a:xfrm>
            <a:off x="3286760" y="738038"/>
            <a:ext cx="561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/>
              <a:t>高端钢铁材料转炉冶炼虚拟仿真实验教学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0E5A8A-3093-46BE-9408-5456F0E80F41}"/>
              </a:ext>
            </a:extLst>
          </p:cNvPr>
          <p:cNvSpPr txBox="1"/>
          <p:nvPr/>
        </p:nvSpPr>
        <p:spPr>
          <a:xfrm>
            <a:off x="8656320" y="1387415"/>
            <a:ext cx="9448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sudas1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6BDE2A-088C-457F-AC90-F36EAD0FDC4D}"/>
              </a:ext>
            </a:extLst>
          </p:cNvPr>
          <p:cNvSpPr txBox="1"/>
          <p:nvPr/>
        </p:nvSpPr>
        <p:spPr>
          <a:xfrm>
            <a:off x="1280160" y="1349772"/>
            <a:ext cx="141224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知识角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82A295-86BE-453E-9ECD-1C2383C0B474}"/>
              </a:ext>
            </a:extLst>
          </p:cNvPr>
          <p:cNvSpPr txBox="1"/>
          <p:nvPr/>
        </p:nvSpPr>
        <p:spPr>
          <a:xfrm>
            <a:off x="3035300" y="1356915"/>
            <a:ext cx="11861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在线求助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965278-C614-4D41-9FA5-FDC76CB93667}"/>
              </a:ext>
            </a:extLst>
          </p:cNvPr>
          <p:cNvSpPr txBox="1"/>
          <p:nvPr/>
        </p:nvSpPr>
        <p:spPr>
          <a:xfrm>
            <a:off x="1813560" y="2562979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实验简介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3DAC95-F39F-4D9C-98A7-D240425851F1}"/>
              </a:ext>
            </a:extLst>
          </p:cNvPr>
          <p:cNvSpPr txBox="1"/>
          <p:nvPr/>
        </p:nvSpPr>
        <p:spPr>
          <a:xfrm>
            <a:off x="1813560" y="3505180"/>
            <a:ext cx="2707640" cy="52322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转炉设备认知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83FAC0-BD16-49CC-A115-9F37CDA4A004}"/>
              </a:ext>
            </a:extLst>
          </p:cNvPr>
          <p:cNvSpPr/>
          <p:nvPr/>
        </p:nvSpPr>
        <p:spPr>
          <a:xfrm>
            <a:off x="4787900" y="2403374"/>
            <a:ext cx="6014720" cy="3688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A2870E4-BFE1-4F81-B5DC-7EBA9F9EF7CF}"/>
              </a:ext>
            </a:extLst>
          </p:cNvPr>
          <p:cNvSpPr txBox="1"/>
          <p:nvPr/>
        </p:nvSpPr>
        <p:spPr>
          <a:xfrm>
            <a:off x="5753100" y="3926183"/>
            <a:ext cx="128016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三维展示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AF1E32C-C95F-4C27-81CE-E215FC11D4AF}"/>
              </a:ext>
            </a:extLst>
          </p:cNvPr>
          <p:cNvSpPr txBox="1"/>
          <p:nvPr/>
        </p:nvSpPr>
        <p:spPr>
          <a:xfrm>
            <a:off x="8016240" y="3926183"/>
            <a:ext cx="128016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实景漫游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41E20CC-4EC5-433C-B04D-8F5045EAD922}"/>
              </a:ext>
            </a:extLst>
          </p:cNvPr>
          <p:cNvSpPr txBox="1"/>
          <p:nvPr/>
        </p:nvSpPr>
        <p:spPr>
          <a:xfrm>
            <a:off x="1813560" y="4447381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冶炼参数设计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E045657-08A9-43EB-9822-F7C28FE8F27C}"/>
              </a:ext>
            </a:extLst>
          </p:cNvPr>
          <p:cNvSpPr txBox="1"/>
          <p:nvPr/>
        </p:nvSpPr>
        <p:spPr>
          <a:xfrm>
            <a:off x="1813560" y="538599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实训炼钢模块</a:t>
            </a:r>
          </a:p>
        </p:txBody>
      </p:sp>
    </p:spTree>
    <p:extLst>
      <p:ext uri="{BB962C8B-B14F-4D97-AF65-F5344CB8AC3E}">
        <p14:creationId xmlns:p14="http://schemas.microsoft.com/office/powerpoint/2010/main" val="61258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4462CEC-EFFB-47B1-82E6-344DAFDA1F00}"/>
              </a:ext>
            </a:extLst>
          </p:cNvPr>
          <p:cNvSpPr/>
          <p:nvPr/>
        </p:nvSpPr>
        <p:spPr>
          <a:xfrm>
            <a:off x="1117600" y="533400"/>
            <a:ext cx="99568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4047C6-54ED-478B-ABFC-085556437E86}"/>
              </a:ext>
            </a:extLst>
          </p:cNvPr>
          <p:cNvSpPr txBox="1"/>
          <p:nvPr/>
        </p:nvSpPr>
        <p:spPr>
          <a:xfrm>
            <a:off x="3286760" y="738038"/>
            <a:ext cx="561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/>
              <a:t>高端钢铁材料转炉冶炼虚拟仿真实验教学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0E5A8A-3093-46BE-9408-5456F0E80F41}"/>
              </a:ext>
            </a:extLst>
          </p:cNvPr>
          <p:cNvSpPr txBox="1"/>
          <p:nvPr/>
        </p:nvSpPr>
        <p:spPr>
          <a:xfrm>
            <a:off x="8656320" y="1387415"/>
            <a:ext cx="9448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sudas1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6BDE2A-088C-457F-AC90-F36EAD0FDC4D}"/>
              </a:ext>
            </a:extLst>
          </p:cNvPr>
          <p:cNvSpPr txBox="1"/>
          <p:nvPr/>
        </p:nvSpPr>
        <p:spPr>
          <a:xfrm>
            <a:off x="1280160" y="1349772"/>
            <a:ext cx="141224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知识角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82A295-86BE-453E-9ECD-1C2383C0B474}"/>
              </a:ext>
            </a:extLst>
          </p:cNvPr>
          <p:cNvSpPr txBox="1"/>
          <p:nvPr/>
        </p:nvSpPr>
        <p:spPr>
          <a:xfrm>
            <a:off x="3035300" y="1356915"/>
            <a:ext cx="11861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在线求助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965278-C614-4D41-9FA5-FDC76CB93667}"/>
              </a:ext>
            </a:extLst>
          </p:cNvPr>
          <p:cNvSpPr txBox="1"/>
          <p:nvPr/>
        </p:nvSpPr>
        <p:spPr>
          <a:xfrm>
            <a:off x="1813560" y="2562979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实验简介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3DAC95-F39F-4D9C-98A7-D240425851F1}"/>
              </a:ext>
            </a:extLst>
          </p:cNvPr>
          <p:cNvSpPr txBox="1"/>
          <p:nvPr/>
        </p:nvSpPr>
        <p:spPr>
          <a:xfrm>
            <a:off x="1813560" y="350518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转炉设备认知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83FAC0-BD16-49CC-A115-9F37CDA4A004}"/>
              </a:ext>
            </a:extLst>
          </p:cNvPr>
          <p:cNvSpPr/>
          <p:nvPr/>
        </p:nvSpPr>
        <p:spPr>
          <a:xfrm>
            <a:off x="4787900" y="2403374"/>
            <a:ext cx="6014720" cy="3688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80091A2-7DD6-4453-9A59-BA2F76C53795}"/>
              </a:ext>
            </a:extLst>
          </p:cNvPr>
          <p:cNvSpPr txBox="1"/>
          <p:nvPr/>
        </p:nvSpPr>
        <p:spPr>
          <a:xfrm>
            <a:off x="1813560" y="4447381"/>
            <a:ext cx="2707640" cy="52322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冶炼参数设计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5F5D9F5-214D-42AB-A9BA-358F3C6630C8}"/>
              </a:ext>
            </a:extLst>
          </p:cNvPr>
          <p:cNvSpPr txBox="1"/>
          <p:nvPr/>
        </p:nvSpPr>
        <p:spPr>
          <a:xfrm>
            <a:off x="1813560" y="538599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实训炼钢模块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71320D-77F5-4365-887B-F272C4D98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11" y="2535109"/>
            <a:ext cx="5982748" cy="35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3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4462CEC-EFFB-47B1-82E6-344DAFDA1F00}"/>
              </a:ext>
            </a:extLst>
          </p:cNvPr>
          <p:cNvSpPr/>
          <p:nvPr/>
        </p:nvSpPr>
        <p:spPr>
          <a:xfrm>
            <a:off x="1117600" y="533400"/>
            <a:ext cx="99568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4047C6-54ED-478B-ABFC-085556437E86}"/>
              </a:ext>
            </a:extLst>
          </p:cNvPr>
          <p:cNvSpPr txBox="1"/>
          <p:nvPr/>
        </p:nvSpPr>
        <p:spPr>
          <a:xfrm>
            <a:off x="3286760" y="738038"/>
            <a:ext cx="561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/>
              <a:t>高端钢铁材料转炉冶炼虚拟仿真实验教学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0E5A8A-3093-46BE-9408-5456F0E80F41}"/>
              </a:ext>
            </a:extLst>
          </p:cNvPr>
          <p:cNvSpPr txBox="1"/>
          <p:nvPr/>
        </p:nvSpPr>
        <p:spPr>
          <a:xfrm>
            <a:off x="8656320" y="1387415"/>
            <a:ext cx="9448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sudas1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6BDE2A-088C-457F-AC90-F36EAD0FDC4D}"/>
              </a:ext>
            </a:extLst>
          </p:cNvPr>
          <p:cNvSpPr txBox="1"/>
          <p:nvPr/>
        </p:nvSpPr>
        <p:spPr>
          <a:xfrm>
            <a:off x="1280160" y="1349772"/>
            <a:ext cx="141224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知识角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82A295-86BE-453E-9ECD-1C2383C0B474}"/>
              </a:ext>
            </a:extLst>
          </p:cNvPr>
          <p:cNvSpPr txBox="1"/>
          <p:nvPr/>
        </p:nvSpPr>
        <p:spPr>
          <a:xfrm>
            <a:off x="3035300" y="1356915"/>
            <a:ext cx="11861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在线求助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965278-C614-4D41-9FA5-FDC76CB93667}"/>
              </a:ext>
            </a:extLst>
          </p:cNvPr>
          <p:cNvSpPr txBox="1"/>
          <p:nvPr/>
        </p:nvSpPr>
        <p:spPr>
          <a:xfrm>
            <a:off x="1813560" y="2562979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实验简介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3DAC95-F39F-4D9C-98A7-D240425851F1}"/>
              </a:ext>
            </a:extLst>
          </p:cNvPr>
          <p:cNvSpPr txBox="1"/>
          <p:nvPr/>
        </p:nvSpPr>
        <p:spPr>
          <a:xfrm>
            <a:off x="1813560" y="350518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转炉设备认知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83FAC0-BD16-49CC-A115-9F37CDA4A004}"/>
              </a:ext>
            </a:extLst>
          </p:cNvPr>
          <p:cNvSpPr/>
          <p:nvPr/>
        </p:nvSpPr>
        <p:spPr>
          <a:xfrm>
            <a:off x="4787900" y="2403374"/>
            <a:ext cx="6014720" cy="3688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80091A2-7DD6-4453-9A59-BA2F76C53795}"/>
              </a:ext>
            </a:extLst>
          </p:cNvPr>
          <p:cNvSpPr txBox="1"/>
          <p:nvPr/>
        </p:nvSpPr>
        <p:spPr>
          <a:xfrm>
            <a:off x="1813560" y="4447381"/>
            <a:ext cx="2707640" cy="52322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冶炼参数设计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5F5D9F5-214D-42AB-A9BA-358F3C6630C8}"/>
              </a:ext>
            </a:extLst>
          </p:cNvPr>
          <p:cNvSpPr txBox="1"/>
          <p:nvPr/>
        </p:nvSpPr>
        <p:spPr>
          <a:xfrm>
            <a:off x="1813560" y="538599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实训炼钢模块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3A1D4CE-DFA8-4644-8722-4A4E6175A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096" y="2436380"/>
            <a:ext cx="5810327" cy="36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7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4462CEC-EFFB-47B1-82E6-344DAFDA1F00}"/>
              </a:ext>
            </a:extLst>
          </p:cNvPr>
          <p:cNvSpPr/>
          <p:nvPr/>
        </p:nvSpPr>
        <p:spPr>
          <a:xfrm>
            <a:off x="1117600" y="533400"/>
            <a:ext cx="99568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4047C6-54ED-478B-ABFC-085556437E86}"/>
              </a:ext>
            </a:extLst>
          </p:cNvPr>
          <p:cNvSpPr txBox="1"/>
          <p:nvPr/>
        </p:nvSpPr>
        <p:spPr>
          <a:xfrm>
            <a:off x="3286760" y="738038"/>
            <a:ext cx="561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/>
              <a:t>高端钢铁材料转炉冶炼虚拟仿真实验教学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0E5A8A-3093-46BE-9408-5456F0E80F41}"/>
              </a:ext>
            </a:extLst>
          </p:cNvPr>
          <p:cNvSpPr txBox="1"/>
          <p:nvPr/>
        </p:nvSpPr>
        <p:spPr>
          <a:xfrm>
            <a:off x="8656320" y="1387415"/>
            <a:ext cx="9448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sudas1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6BDE2A-088C-457F-AC90-F36EAD0FDC4D}"/>
              </a:ext>
            </a:extLst>
          </p:cNvPr>
          <p:cNvSpPr txBox="1"/>
          <p:nvPr/>
        </p:nvSpPr>
        <p:spPr>
          <a:xfrm>
            <a:off x="1280160" y="1349772"/>
            <a:ext cx="141224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知识角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82A295-86BE-453E-9ECD-1C2383C0B474}"/>
              </a:ext>
            </a:extLst>
          </p:cNvPr>
          <p:cNvSpPr txBox="1"/>
          <p:nvPr/>
        </p:nvSpPr>
        <p:spPr>
          <a:xfrm>
            <a:off x="3035300" y="1356915"/>
            <a:ext cx="11861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在线求助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965278-C614-4D41-9FA5-FDC76CB93667}"/>
              </a:ext>
            </a:extLst>
          </p:cNvPr>
          <p:cNvSpPr txBox="1"/>
          <p:nvPr/>
        </p:nvSpPr>
        <p:spPr>
          <a:xfrm>
            <a:off x="1813560" y="2562979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实验简介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3DAC95-F39F-4D9C-98A7-D240425851F1}"/>
              </a:ext>
            </a:extLst>
          </p:cNvPr>
          <p:cNvSpPr txBox="1"/>
          <p:nvPr/>
        </p:nvSpPr>
        <p:spPr>
          <a:xfrm>
            <a:off x="1813560" y="350518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转炉设备认知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83FAC0-BD16-49CC-A115-9F37CDA4A004}"/>
              </a:ext>
            </a:extLst>
          </p:cNvPr>
          <p:cNvSpPr/>
          <p:nvPr/>
        </p:nvSpPr>
        <p:spPr>
          <a:xfrm>
            <a:off x="4787900" y="2403374"/>
            <a:ext cx="6014720" cy="3688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80091A2-7DD6-4453-9A59-BA2F76C53795}"/>
              </a:ext>
            </a:extLst>
          </p:cNvPr>
          <p:cNvSpPr txBox="1"/>
          <p:nvPr/>
        </p:nvSpPr>
        <p:spPr>
          <a:xfrm>
            <a:off x="1813560" y="4447381"/>
            <a:ext cx="2707640" cy="52322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冶炼参数设计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5F5D9F5-214D-42AB-A9BA-358F3C6630C8}"/>
              </a:ext>
            </a:extLst>
          </p:cNvPr>
          <p:cNvSpPr txBox="1"/>
          <p:nvPr/>
        </p:nvSpPr>
        <p:spPr>
          <a:xfrm>
            <a:off x="1813560" y="538599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实训炼钢模块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5327A4-F40E-466A-AEF8-B22C987F8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98" y="2437636"/>
            <a:ext cx="5988371" cy="36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4462CEC-EFFB-47B1-82E6-344DAFDA1F00}"/>
              </a:ext>
            </a:extLst>
          </p:cNvPr>
          <p:cNvSpPr/>
          <p:nvPr/>
        </p:nvSpPr>
        <p:spPr>
          <a:xfrm>
            <a:off x="1117600" y="533400"/>
            <a:ext cx="99568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4047C6-54ED-478B-ABFC-085556437E86}"/>
              </a:ext>
            </a:extLst>
          </p:cNvPr>
          <p:cNvSpPr txBox="1"/>
          <p:nvPr/>
        </p:nvSpPr>
        <p:spPr>
          <a:xfrm>
            <a:off x="3286760" y="738038"/>
            <a:ext cx="561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/>
              <a:t>高端钢铁材料转炉冶炼虚拟仿真实验教学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0E5A8A-3093-46BE-9408-5456F0E80F41}"/>
              </a:ext>
            </a:extLst>
          </p:cNvPr>
          <p:cNvSpPr txBox="1"/>
          <p:nvPr/>
        </p:nvSpPr>
        <p:spPr>
          <a:xfrm>
            <a:off x="8656320" y="1387415"/>
            <a:ext cx="9448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sudas1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6BDE2A-088C-457F-AC90-F36EAD0FDC4D}"/>
              </a:ext>
            </a:extLst>
          </p:cNvPr>
          <p:cNvSpPr txBox="1"/>
          <p:nvPr/>
        </p:nvSpPr>
        <p:spPr>
          <a:xfrm>
            <a:off x="1280160" y="1349772"/>
            <a:ext cx="141224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知识角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82A295-86BE-453E-9ECD-1C2383C0B474}"/>
              </a:ext>
            </a:extLst>
          </p:cNvPr>
          <p:cNvSpPr txBox="1"/>
          <p:nvPr/>
        </p:nvSpPr>
        <p:spPr>
          <a:xfrm>
            <a:off x="3035300" y="1356915"/>
            <a:ext cx="11861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在线求助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965278-C614-4D41-9FA5-FDC76CB93667}"/>
              </a:ext>
            </a:extLst>
          </p:cNvPr>
          <p:cNvSpPr txBox="1"/>
          <p:nvPr/>
        </p:nvSpPr>
        <p:spPr>
          <a:xfrm>
            <a:off x="1813560" y="2562979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实验简介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3DAC95-F39F-4D9C-98A7-D240425851F1}"/>
              </a:ext>
            </a:extLst>
          </p:cNvPr>
          <p:cNvSpPr txBox="1"/>
          <p:nvPr/>
        </p:nvSpPr>
        <p:spPr>
          <a:xfrm>
            <a:off x="1813560" y="350518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转炉设备认知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83FAC0-BD16-49CC-A115-9F37CDA4A004}"/>
              </a:ext>
            </a:extLst>
          </p:cNvPr>
          <p:cNvSpPr/>
          <p:nvPr/>
        </p:nvSpPr>
        <p:spPr>
          <a:xfrm>
            <a:off x="4787900" y="2403374"/>
            <a:ext cx="6014720" cy="3688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80091A2-7DD6-4453-9A59-BA2F76C53795}"/>
              </a:ext>
            </a:extLst>
          </p:cNvPr>
          <p:cNvSpPr txBox="1"/>
          <p:nvPr/>
        </p:nvSpPr>
        <p:spPr>
          <a:xfrm>
            <a:off x="1813560" y="4447381"/>
            <a:ext cx="2707640" cy="52322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冶炼参数设计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5F5D9F5-214D-42AB-A9BA-358F3C6630C8}"/>
              </a:ext>
            </a:extLst>
          </p:cNvPr>
          <p:cNvSpPr txBox="1"/>
          <p:nvPr/>
        </p:nvSpPr>
        <p:spPr>
          <a:xfrm>
            <a:off x="1813560" y="538599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实训炼钢模块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38F7D3-FDD8-450B-BC9E-486C18CDF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720" y="2465731"/>
            <a:ext cx="5803080" cy="36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6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4462CEC-EFFB-47B1-82E6-344DAFDA1F00}"/>
              </a:ext>
            </a:extLst>
          </p:cNvPr>
          <p:cNvSpPr/>
          <p:nvPr/>
        </p:nvSpPr>
        <p:spPr>
          <a:xfrm>
            <a:off x="1117600" y="533400"/>
            <a:ext cx="99568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4047C6-54ED-478B-ABFC-085556437E86}"/>
              </a:ext>
            </a:extLst>
          </p:cNvPr>
          <p:cNvSpPr txBox="1"/>
          <p:nvPr/>
        </p:nvSpPr>
        <p:spPr>
          <a:xfrm>
            <a:off x="3286760" y="738038"/>
            <a:ext cx="561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/>
              <a:t>高端钢铁材料转炉冶炼虚拟仿真实验教学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0E5A8A-3093-46BE-9408-5456F0E80F41}"/>
              </a:ext>
            </a:extLst>
          </p:cNvPr>
          <p:cNvSpPr txBox="1"/>
          <p:nvPr/>
        </p:nvSpPr>
        <p:spPr>
          <a:xfrm>
            <a:off x="8656320" y="1387415"/>
            <a:ext cx="9448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sudas1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6BDE2A-088C-457F-AC90-F36EAD0FDC4D}"/>
              </a:ext>
            </a:extLst>
          </p:cNvPr>
          <p:cNvSpPr txBox="1"/>
          <p:nvPr/>
        </p:nvSpPr>
        <p:spPr>
          <a:xfrm>
            <a:off x="1280160" y="1349772"/>
            <a:ext cx="141224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知识角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82A295-86BE-453E-9ECD-1C2383C0B474}"/>
              </a:ext>
            </a:extLst>
          </p:cNvPr>
          <p:cNvSpPr txBox="1"/>
          <p:nvPr/>
        </p:nvSpPr>
        <p:spPr>
          <a:xfrm>
            <a:off x="3035300" y="1356915"/>
            <a:ext cx="11861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在线求助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965278-C614-4D41-9FA5-FDC76CB93667}"/>
              </a:ext>
            </a:extLst>
          </p:cNvPr>
          <p:cNvSpPr txBox="1"/>
          <p:nvPr/>
        </p:nvSpPr>
        <p:spPr>
          <a:xfrm>
            <a:off x="1813560" y="2562979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实验简介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3DAC95-F39F-4D9C-98A7-D240425851F1}"/>
              </a:ext>
            </a:extLst>
          </p:cNvPr>
          <p:cNvSpPr txBox="1"/>
          <p:nvPr/>
        </p:nvSpPr>
        <p:spPr>
          <a:xfrm>
            <a:off x="1813560" y="350518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转炉设备认知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83FAC0-BD16-49CC-A115-9F37CDA4A004}"/>
              </a:ext>
            </a:extLst>
          </p:cNvPr>
          <p:cNvSpPr/>
          <p:nvPr/>
        </p:nvSpPr>
        <p:spPr>
          <a:xfrm>
            <a:off x="4787900" y="2403374"/>
            <a:ext cx="6014720" cy="3688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80091A2-7DD6-4453-9A59-BA2F76C53795}"/>
              </a:ext>
            </a:extLst>
          </p:cNvPr>
          <p:cNvSpPr txBox="1"/>
          <p:nvPr/>
        </p:nvSpPr>
        <p:spPr>
          <a:xfrm>
            <a:off x="1813560" y="4447381"/>
            <a:ext cx="2707640" cy="52322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冶炼参数设计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5F5D9F5-214D-42AB-A9BA-358F3C6630C8}"/>
              </a:ext>
            </a:extLst>
          </p:cNvPr>
          <p:cNvSpPr txBox="1"/>
          <p:nvPr/>
        </p:nvSpPr>
        <p:spPr>
          <a:xfrm>
            <a:off x="1813560" y="538599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实训炼钢模块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A6B68B4-B6B4-44FA-A342-02E8E3D2D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2377243"/>
            <a:ext cx="6191568" cy="37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6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4462CEC-EFFB-47B1-82E6-344DAFDA1F00}"/>
              </a:ext>
            </a:extLst>
          </p:cNvPr>
          <p:cNvSpPr/>
          <p:nvPr/>
        </p:nvSpPr>
        <p:spPr>
          <a:xfrm>
            <a:off x="1117600" y="533400"/>
            <a:ext cx="9956800" cy="579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4047C6-54ED-478B-ABFC-085556437E86}"/>
              </a:ext>
            </a:extLst>
          </p:cNvPr>
          <p:cNvSpPr txBox="1"/>
          <p:nvPr/>
        </p:nvSpPr>
        <p:spPr>
          <a:xfrm>
            <a:off x="3286760" y="738038"/>
            <a:ext cx="561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/>
              <a:t>高端钢铁材料转炉冶炼虚拟仿真实验教学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0E5A8A-3093-46BE-9408-5456F0E80F41}"/>
              </a:ext>
            </a:extLst>
          </p:cNvPr>
          <p:cNvSpPr txBox="1"/>
          <p:nvPr/>
        </p:nvSpPr>
        <p:spPr>
          <a:xfrm>
            <a:off x="8656320" y="1387415"/>
            <a:ext cx="9448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sudas1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6BDE2A-088C-457F-AC90-F36EAD0FDC4D}"/>
              </a:ext>
            </a:extLst>
          </p:cNvPr>
          <p:cNvSpPr txBox="1"/>
          <p:nvPr/>
        </p:nvSpPr>
        <p:spPr>
          <a:xfrm>
            <a:off x="1280160" y="1349772"/>
            <a:ext cx="1412240" cy="369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知识角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82A295-86BE-453E-9ECD-1C2383C0B474}"/>
              </a:ext>
            </a:extLst>
          </p:cNvPr>
          <p:cNvSpPr txBox="1"/>
          <p:nvPr/>
        </p:nvSpPr>
        <p:spPr>
          <a:xfrm>
            <a:off x="3035300" y="1356915"/>
            <a:ext cx="11861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在线求助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965278-C614-4D41-9FA5-FDC76CB93667}"/>
              </a:ext>
            </a:extLst>
          </p:cNvPr>
          <p:cNvSpPr txBox="1"/>
          <p:nvPr/>
        </p:nvSpPr>
        <p:spPr>
          <a:xfrm>
            <a:off x="1813560" y="2562979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实验简介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3DAC95-F39F-4D9C-98A7-D240425851F1}"/>
              </a:ext>
            </a:extLst>
          </p:cNvPr>
          <p:cNvSpPr txBox="1"/>
          <p:nvPr/>
        </p:nvSpPr>
        <p:spPr>
          <a:xfrm>
            <a:off x="1813560" y="350518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转炉设备认知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83FAC0-BD16-49CC-A115-9F37CDA4A004}"/>
              </a:ext>
            </a:extLst>
          </p:cNvPr>
          <p:cNvSpPr/>
          <p:nvPr/>
        </p:nvSpPr>
        <p:spPr>
          <a:xfrm>
            <a:off x="4787900" y="2403374"/>
            <a:ext cx="6014720" cy="3688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80091A2-7DD6-4453-9A59-BA2F76C53795}"/>
              </a:ext>
            </a:extLst>
          </p:cNvPr>
          <p:cNvSpPr txBox="1"/>
          <p:nvPr/>
        </p:nvSpPr>
        <p:spPr>
          <a:xfrm>
            <a:off x="1813560" y="4447381"/>
            <a:ext cx="2707640" cy="52322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冶炼参数设计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5F5D9F5-214D-42AB-A9BA-358F3C6630C8}"/>
              </a:ext>
            </a:extLst>
          </p:cNvPr>
          <p:cNvSpPr txBox="1"/>
          <p:nvPr/>
        </p:nvSpPr>
        <p:spPr>
          <a:xfrm>
            <a:off x="1813560" y="5385990"/>
            <a:ext cx="270764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实训炼钢模块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4ABCD8C-0C87-4D42-94F9-14E762B31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2403374"/>
            <a:ext cx="6172517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9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1654</Words>
  <Application>Microsoft Office PowerPoint</Application>
  <PresentationFormat>宽屏</PresentationFormat>
  <Paragraphs>207</Paragraphs>
  <Slides>18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Shaoyan Hu</dc:creator>
  <cp:lastModifiedBy>Shaoyan Hu</cp:lastModifiedBy>
  <cp:revision>50</cp:revision>
  <dcterms:created xsi:type="dcterms:W3CDTF">2021-05-30T11:28:55Z</dcterms:created>
  <dcterms:modified xsi:type="dcterms:W3CDTF">2021-05-31T14:18:09Z</dcterms:modified>
</cp:coreProperties>
</file>